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57" r:id="rId4"/>
    <p:sldId id="302" r:id="rId5"/>
    <p:sldId id="259" r:id="rId6"/>
    <p:sldId id="286" r:id="rId7"/>
    <p:sldId id="260" r:id="rId8"/>
    <p:sldId id="273" r:id="rId9"/>
    <p:sldId id="261" r:id="rId10"/>
    <p:sldId id="288" r:id="rId11"/>
    <p:sldId id="262" r:id="rId12"/>
    <p:sldId id="263" r:id="rId13"/>
    <p:sldId id="289" r:id="rId14"/>
    <p:sldId id="290" r:id="rId15"/>
    <p:sldId id="274" r:id="rId16"/>
    <p:sldId id="264" r:id="rId17"/>
    <p:sldId id="303" r:id="rId18"/>
    <p:sldId id="265" r:id="rId19"/>
    <p:sldId id="304" r:id="rId20"/>
    <p:sldId id="266" r:id="rId21"/>
    <p:sldId id="275" r:id="rId22"/>
    <p:sldId id="267" r:id="rId23"/>
    <p:sldId id="268" r:id="rId24"/>
    <p:sldId id="305" r:id="rId25"/>
    <p:sldId id="292" r:id="rId26"/>
    <p:sldId id="293" r:id="rId27"/>
    <p:sldId id="270" r:id="rId28"/>
    <p:sldId id="294" r:id="rId29"/>
    <p:sldId id="271" r:id="rId30"/>
    <p:sldId id="276" r:id="rId31"/>
    <p:sldId id="306" r:id="rId32"/>
    <p:sldId id="277" r:id="rId33"/>
    <p:sldId id="278" r:id="rId34"/>
    <p:sldId id="279" r:id="rId35"/>
    <p:sldId id="280" r:id="rId36"/>
    <p:sldId id="281" r:id="rId37"/>
    <p:sldId id="282" r:id="rId38"/>
    <p:sldId id="283" r:id="rId39"/>
    <p:sldId id="284" r:id="rId40"/>
    <p:sldId id="285" r:id="rId41"/>
    <p:sldId id="295" r:id="rId42"/>
    <p:sldId id="296" r:id="rId43"/>
    <p:sldId id="297" r:id="rId44"/>
    <p:sldId id="298" r:id="rId45"/>
    <p:sldId id="299" r:id="rId46"/>
    <p:sldId id="300" r:id="rId47"/>
    <p:sldId id="301" r:id="rId48"/>
    <p:sldId id="314" r:id="rId49"/>
    <p:sldId id="307" r:id="rId50"/>
    <p:sldId id="308" r:id="rId51"/>
    <p:sldId id="309" r:id="rId52"/>
    <p:sldId id="310" r:id="rId53"/>
    <p:sldId id="315" r:id="rId54"/>
    <p:sldId id="311" r:id="rId55"/>
    <p:sldId id="312" r:id="rId56"/>
    <p:sldId id="313"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4" r:id="rId94"/>
    <p:sldId id="352" r:id="rId95"/>
    <p:sldId id="353" r:id="rId9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16.10.2023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16.10.2023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16.10.2023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16.10.2023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5556" y="404664"/>
            <a:ext cx="7992888" cy="1569660"/>
          </a:xfrm>
          <a:prstGeom prst="rect">
            <a:avLst/>
          </a:prstGeom>
        </p:spPr>
        <p:txBody>
          <a:bodyPr wrap="square">
            <a:spAutoFit/>
          </a:bodyPr>
          <a:lstStyle/>
          <a:p>
            <a:pPr algn="ctr"/>
            <a:r>
              <a:rPr lang="ru-RU" sz="4800" b="1" dirty="0" smtClean="0"/>
              <a:t>54.01.20 </a:t>
            </a:r>
          </a:p>
          <a:p>
            <a:pPr algn="ctr"/>
            <a:r>
              <a:rPr lang="ru-RU" sz="4800" b="1" dirty="0" smtClean="0"/>
              <a:t>«ГРАФИЧЕСКИЙ ДИЗАЙН»</a:t>
            </a:r>
            <a:endParaRPr lang="ru-RU" sz="4800" dirty="0"/>
          </a:p>
        </p:txBody>
      </p:sp>
      <p:sp>
        <p:nvSpPr>
          <p:cNvPr id="5" name="TextBox 4"/>
          <p:cNvSpPr txBox="1"/>
          <p:nvPr/>
        </p:nvSpPr>
        <p:spPr>
          <a:xfrm>
            <a:off x="876689" y="3212976"/>
            <a:ext cx="7390623" cy="954107"/>
          </a:xfrm>
          <a:prstGeom prst="rect">
            <a:avLst/>
          </a:prstGeom>
          <a:noFill/>
        </p:spPr>
        <p:txBody>
          <a:bodyPr wrap="square" rtlCol="0">
            <a:spAutoFit/>
          </a:bodyPr>
          <a:lstStyle/>
          <a:p>
            <a:pPr algn="ctr"/>
            <a:r>
              <a:rPr lang="ru-RU" sz="3200" b="1" smtClean="0"/>
              <a:t>ПРОФЕССИОНАЛЬНЫЙ ЦИКЛ</a:t>
            </a:r>
            <a:endParaRPr lang="ru-RU" sz="3200" b="1" dirty="0" smtClean="0"/>
          </a:p>
          <a:p>
            <a:pPr algn="ctr"/>
            <a:r>
              <a:rPr lang="ru-RU" sz="2400" b="1" dirty="0" smtClean="0"/>
              <a:t>УЧЕБНАЯ ЛИТЕРАТУРА</a:t>
            </a:r>
            <a:endParaRPr lang="ru-RU" sz="2400" b="1" dirty="0"/>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22" y="1628800"/>
            <a:ext cx="2256038" cy="339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1410304"/>
            <a:ext cx="6480720" cy="3893374"/>
          </a:xfrm>
          <a:prstGeom prst="rect">
            <a:avLst/>
          </a:prstGeom>
        </p:spPr>
        <p:txBody>
          <a:bodyPr wrap="square">
            <a:spAutoFit/>
          </a:bodyPr>
          <a:lstStyle/>
          <a:p>
            <a:pPr algn="just"/>
            <a:r>
              <a:rPr lang="ru-RU" sz="1300" b="1" dirty="0"/>
              <a:t>Косолапова Н. В.</a:t>
            </a:r>
            <a:r>
              <a:rPr lang="ru-RU" sz="1300" dirty="0"/>
              <a:t> </a:t>
            </a:r>
            <a:r>
              <a:rPr lang="ru-RU" sz="1300" b="1" dirty="0"/>
              <a:t>Безопасность жизнедеятельности. Практикум : учебное пособие / Н</a:t>
            </a:r>
            <a:r>
              <a:rPr lang="ru-RU" sz="1300" b="1" dirty="0" smtClean="0"/>
              <a:t>. В</a:t>
            </a:r>
            <a:r>
              <a:rPr lang="ru-RU" sz="1300" b="1" dirty="0"/>
              <a:t>. Косолапова, Н</a:t>
            </a:r>
            <a:r>
              <a:rPr lang="ru-RU" sz="1300" b="1" dirty="0" smtClean="0"/>
              <a:t>. А</a:t>
            </a:r>
            <a:r>
              <a:rPr lang="ru-RU" sz="1300" b="1" dirty="0"/>
              <a:t>. Прокопенко. — Москва : Кнорус, </a:t>
            </a:r>
            <a:r>
              <a:rPr lang="ru-RU" sz="1300" b="1" dirty="0" smtClean="0"/>
              <a:t>2023. </a:t>
            </a:r>
            <a:r>
              <a:rPr lang="ru-RU" sz="1300" b="1" dirty="0"/>
              <a:t>— 156 с. — (Среднее профессиональное образование</a:t>
            </a:r>
            <a:r>
              <a:rPr lang="ru-RU" sz="1300" b="1" dirty="0" smtClean="0"/>
              <a:t>).</a:t>
            </a:r>
          </a:p>
          <a:p>
            <a:pPr algn="just"/>
            <a:endParaRPr lang="ru-RU" sz="1300" dirty="0"/>
          </a:p>
          <a:p>
            <a:pPr algn="just"/>
            <a:r>
              <a:rPr lang="ru-RU" sz="13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r>
              <a:rPr lang="ru-RU" sz="1300" dirty="0" smtClean="0"/>
              <a:t> </a:t>
            </a:r>
            <a:endParaRPr lang="ru-RU" sz="1300" dirty="0"/>
          </a:p>
        </p:txBody>
      </p:sp>
    </p:spTree>
    <p:extLst>
      <p:ext uri="{BB962C8B-B14F-4D97-AF65-F5344CB8AC3E}">
        <p14:creationId xmlns:p14="http://schemas.microsoft.com/office/powerpoint/2010/main" val="189893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216024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1566497"/>
            <a:ext cx="6696744" cy="3693319"/>
          </a:xfrm>
          <a:prstGeom prst="rect">
            <a:avLst/>
          </a:prstGeom>
        </p:spPr>
        <p:txBody>
          <a:bodyPr wrap="square">
            <a:spAutoFit/>
          </a:bodyPr>
          <a:lstStyle/>
          <a:p>
            <a:pPr algn="just"/>
            <a:r>
              <a:rPr lang="ru-RU" sz="1300" b="1" dirty="0"/>
              <a:t>Сапронов Ю</a:t>
            </a:r>
            <a:r>
              <a:rPr lang="ru-RU" sz="1300" b="1" dirty="0" smtClean="0"/>
              <a:t>. Г</a:t>
            </a:r>
            <a:r>
              <a:rPr lang="ru-RU" sz="1300" b="1" dirty="0"/>
              <a:t>.</a:t>
            </a:r>
            <a:r>
              <a:rPr lang="ru-RU" sz="1300" dirty="0"/>
              <a:t> </a:t>
            </a:r>
            <a:r>
              <a:rPr lang="ru-RU" sz="1300" b="1" dirty="0"/>
              <a:t>Безопасность жизнедеятельности : учебник / Ю</a:t>
            </a:r>
            <a:r>
              <a:rPr lang="ru-RU" sz="1300" b="1" dirty="0" smtClean="0"/>
              <a:t>. Г</a:t>
            </a:r>
            <a:r>
              <a:rPr lang="ru-RU" sz="1300" b="1" dirty="0"/>
              <a:t>. Сапронов. — 3-е изд., стер</a:t>
            </a:r>
            <a:r>
              <a:rPr lang="ru-RU" sz="1300" b="1" dirty="0" smtClean="0"/>
              <a:t>. </a:t>
            </a:r>
            <a:r>
              <a:rPr lang="ru-RU" sz="1300" b="1" dirty="0"/>
              <a:t>—</a:t>
            </a:r>
            <a:r>
              <a:rPr lang="ru-RU" sz="1300" b="1" dirty="0" smtClean="0"/>
              <a:t> </a:t>
            </a:r>
            <a:r>
              <a:rPr lang="ru-RU" sz="1300" b="1" dirty="0"/>
              <a:t>Москва : ИЦ Академия, 2019. — 336 с.  — (Профессиональное образование). </a:t>
            </a:r>
            <a:endParaRPr lang="ru-RU" sz="1300" b="1" dirty="0" smtClean="0"/>
          </a:p>
          <a:p>
            <a:pPr algn="just"/>
            <a:endParaRPr lang="ru-RU" sz="1300" dirty="0"/>
          </a:p>
          <a:p>
            <a:pPr algn="just"/>
            <a:r>
              <a:rPr lang="ru-RU" sz="1300" dirty="0"/>
              <a:t>Изложены сведения о чрезвычайных ситуациях. Описаны мероприятия по защите населения и персонала предприятий от поражающих факторов, рассмотрены нормативно-правовая база, организация системы гражданской защиты, а также вопросы обеспечения устойчивости объектов экономики в условиях чрезвычайных ситуаций. Дано представление о необходимом минимуме медицинских знаний для оказания первой доврачебной медицинской помощи пострадавшим в чрезвычайных ситуациях в результате возникновения несчастного случая на производстве или в других условиях. Уделено внимание порядку и правилам оказания первой помощи пострадавшим. Приведены основные сведения об обороне государства, Вооруженных Силах Российской Федерации, воинской обязанности и военной службе как особом виде федеральной государственной службы. Освещены вопросы организации и содержания допризывной подготовки учащейся молодежи к военной службе.</a:t>
            </a:r>
          </a:p>
        </p:txBody>
      </p:sp>
    </p:spTree>
    <p:extLst>
      <p:ext uri="{BB962C8B-B14F-4D97-AF65-F5344CB8AC3E}">
        <p14:creationId xmlns:p14="http://schemas.microsoft.com/office/powerpoint/2010/main" val="424876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02" y="170360"/>
            <a:ext cx="2173364" cy="321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20943" y="332656"/>
            <a:ext cx="6598175" cy="2693045"/>
          </a:xfrm>
          <a:prstGeom prst="rect">
            <a:avLst/>
          </a:prstGeom>
        </p:spPr>
        <p:txBody>
          <a:bodyPr wrap="square">
            <a:spAutoFit/>
          </a:bodyPr>
          <a:lstStyle/>
          <a:p>
            <a:pPr algn="just"/>
            <a:r>
              <a:rPr lang="ru-RU" sz="1300" b="1" dirty="0"/>
              <a:t>Обеспечение безопасности при чрезвычайных ситуациях</a:t>
            </a:r>
            <a:r>
              <a:rPr lang="ru-RU" sz="1300" dirty="0"/>
              <a:t> </a:t>
            </a:r>
            <a:r>
              <a:rPr lang="ru-RU" sz="1300" b="1" dirty="0"/>
              <a:t>: учебник / В. А. Бондаренко, С. И. Евтушенко, В. А. Лепихова [и др.]. — 2-е изд. — Москва : РИОР : Инфра-М, </a:t>
            </a:r>
            <a:r>
              <a:rPr lang="ru-RU" sz="1300" b="1" dirty="0" smtClean="0"/>
              <a:t>2022. </a:t>
            </a:r>
            <a:r>
              <a:rPr lang="ru-RU" sz="1300" b="1" dirty="0"/>
              <a:t>— 224 с. — (Среднее профессиональное образование). </a:t>
            </a:r>
            <a:endParaRPr lang="ru-RU" sz="1300" b="1" dirty="0" smtClean="0"/>
          </a:p>
          <a:p>
            <a:pPr algn="just"/>
            <a:endParaRPr lang="ru-RU" sz="1300" dirty="0"/>
          </a:p>
          <a:p>
            <a:pPr algn="just"/>
            <a:r>
              <a:rPr lang="ru-RU" sz="1300" dirty="0" smtClean="0"/>
              <a:t>Рассмотрены </a:t>
            </a:r>
            <a:r>
              <a:rPr lang="ru-RU" sz="1300" dirty="0"/>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84984"/>
            <a:ext cx="2664297" cy="370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20944" y="3573016"/>
            <a:ext cx="6543544" cy="2893100"/>
          </a:xfrm>
          <a:prstGeom prst="rect">
            <a:avLst/>
          </a:prstGeom>
        </p:spPr>
        <p:txBody>
          <a:bodyPr wrap="square">
            <a:spAutoFit/>
          </a:bodyPr>
          <a:lstStyle/>
          <a:p>
            <a:pPr algn="just"/>
            <a:r>
              <a:rPr lang="ru-RU" sz="1300" b="1" dirty="0"/>
              <a:t>Беляков Г. И.</a:t>
            </a:r>
            <a:r>
              <a:rPr lang="ru-RU" sz="1300" i="1" dirty="0"/>
              <a:t> </a:t>
            </a:r>
            <a:r>
              <a:rPr lang="ru-RU" sz="1300" dirty="0"/>
              <a:t> </a:t>
            </a:r>
            <a:r>
              <a:rPr lang="ru-RU" sz="1300" b="1" dirty="0"/>
              <a:t>Основы обеспечения жизнедеятельности и выживание в чрезвычайных ситуациях : учебник для СПО / Г. И. Беляков. — 3-е изд., перераб. и доп. — Москва : Издательство Юрайт, </a:t>
            </a:r>
            <a:r>
              <a:rPr lang="ru-RU" sz="1300" b="1" dirty="0" smtClean="0"/>
              <a:t>2023.</a:t>
            </a:r>
            <a:r>
              <a:rPr lang="ru-RU" sz="1300" b="1" dirty="0"/>
              <a:t> — 354 с. — (Профессиональное образование). </a:t>
            </a:r>
            <a:endParaRPr lang="ru-RU" sz="1300" b="1" dirty="0" smtClean="0"/>
          </a:p>
          <a:p>
            <a:pPr algn="just"/>
            <a:endParaRPr lang="ru-RU" sz="1300" dirty="0"/>
          </a:p>
          <a:p>
            <a:pPr algn="just"/>
            <a:r>
              <a:rPr lang="ru-RU" sz="13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spTree>
    <p:extLst>
      <p:ext uri="{BB962C8B-B14F-4D97-AF65-F5344CB8AC3E}">
        <p14:creationId xmlns:p14="http://schemas.microsoft.com/office/powerpoint/2010/main" val="346494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1" y="116632"/>
            <a:ext cx="2145734" cy="308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66896" y="188640"/>
            <a:ext cx="6597591" cy="2292935"/>
          </a:xfrm>
          <a:prstGeom prst="rect">
            <a:avLst/>
          </a:prstGeom>
        </p:spPr>
        <p:txBody>
          <a:bodyPr wrap="square">
            <a:spAutoFit/>
          </a:bodyPr>
          <a:lstStyle/>
          <a:p>
            <a:pPr algn="just"/>
            <a:r>
              <a:rPr lang="ru-RU" sz="1300" b="1" dirty="0"/>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300" b="1" dirty="0" smtClean="0"/>
              <a:t>2023. </a:t>
            </a:r>
            <a:r>
              <a:rPr lang="ru-RU" sz="1300" b="1" dirty="0"/>
              <a:t>— 150 с. — (Среднее профессиональное образование</a:t>
            </a:r>
            <a:r>
              <a:rPr lang="ru-RU" sz="1300" b="1" dirty="0" smtClean="0"/>
              <a:t>).</a:t>
            </a:r>
          </a:p>
          <a:p>
            <a:pPr algn="just"/>
            <a:endParaRPr lang="ru-RU" sz="1300" b="1" dirty="0"/>
          </a:p>
          <a:p>
            <a:pPr algn="just"/>
            <a:r>
              <a:rPr lang="ru-RU" sz="1300" dirty="0" smtClean="0"/>
              <a:t>В </a:t>
            </a:r>
            <a:r>
              <a:rPr lang="ru-RU" sz="1300" dirty="0"/>
              <a:t>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p>
        </p:txBody>
      </p:sp>
      <p:pic>
        <p:nvPicPr>
          <p:cNvPr id="4" name="Picture 4"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2" y="3284984"/>
            <a:ext cx="2334983" cy="37153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3768" y="3600505"/>
            <a:ext cx="6480718" cy="3293209"/>
          </a:xfrm>
          <a:prstGeom prst="rect">
            <a:avLst/>
          </a:prstGeom>
        </p:spPr>
        <p:txBody>
          <a:bodyPr wrap="square">
            <a:spAutoFit/>
          </a:bodyPr>
          <a:lstStyle/>
          <a:p>
            <a:pPr algn="just"/>
            <a:r>
              <a:rPr lang="ru-RU" sz="1300" b="1" dirty="0"/>
              <a:t>Резчиков Е. А.</a:t>
            </a:r>
            <a:r>
              <a:rPr lang="ru-RU" sz="1300" i="1" dirty="0"/>
              <a:t> </a:t>
            </a:r>
            <a:r>
              <a:rPr lang="ru-RU" sz="1300" dirty="0"/>
              <a:t> </a:t>
            </a:r>
            <a:r>
              <a:rPr lang="ru-RU" sz="1300" b="1" dirty="0"/>
              <a:t>Безопасность жизнедеятельности : учебник для СПО / Е. А. Резчиков, А. В. Рязанцева. — 2-е изд., перераб. и доп. — Москва : Издательство Юрайт, </a:t>
            </a:r>
            <a:r>
              <a:rPr lang="ru-RU" sz="1300" b="1" dirty="0" smtClean="0"/>
              <a:t>2023.</a:t>
            </a:r>
            <a:r>
              <a:rPr lang="ru-RU" sz="1300" b="1" dirty="0"/>
              <a:t> — 639 с. — (Профессиональное образование). </a:t>
            </a:r>
            <a:endParaRPr lang="ru-RU" sz="1300" b="1" dirty="0" smtClean="0"/>
          </a:p>
          <a:p>
            <a:pPr algn="just"/>
            <a:endParaRPr lang="ru-RU" sz="1300" dirty="0"/>
          </a:p>
          <a:p>
            <a:pPr algn="just"/>
            <a:r>
              <a:rPr lang="ru-RU" sz="1300" dirty="0" smtClean="0"/>
              <a:t>Данный </a:t>
            </a:r>
            <a:r>
              <a:rPr lang="ru-RU" sz="1300" dirty="0"/>
              <a:t>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a:t>
            </a:r>
            <a:r>
              <a:rPr lang="ru-RU" sz="1300" dirty="0" smtClean="0"/>
              <a:t>При </a:t>
            </a:r>
            <a:r>
              <a:rPr lang="ru-RU" sz="1300" dirty="0"/>
              <a:t>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 </a:t>
            </a:r>
          </a:p>
        </p:txBody>
      </p:sp>
    </p:spTree>
    <p:extLst>
      <p:ext uri="{BB962C8B-B14F-4D97-AF65-F5344CB8AC3E}">
        <p14:creationId xmlns:p14="http://schemas.microsoft.com/office/powerpoint/2010/main" val="405439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46495" cy="37718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3447" y="425763"/>
            <a:ext cx="6600951" cy="2492990"/>
          </a:xfrm>
          <a:prstGeom prst="rect">
            <a:avLst/>
          </a:prstGeom>
        </p:spPr>
        <p:txBody>
          <a:bodyPr wrap="square">
            <a:spAutoFit/>
          </a:bodyPr>
          <a:lstStyle/>
          <a:p>
            <a:pPr algn="just"/>
            <a:r>
              <a:rPr lang="ru-RU" sz="1300" b="1" dirty="0"/>
              <a:t>Безопасность жизнедеятельности</a:t>
            </a:r>
            <a:r>
              <a:rPr lang="ru-RU" sz="1300" dirty="0"/>
              <a:t> </a:t>
            </a:r>
            <a:r>
              <a:rPr lang="ru-RU" sz="1300" b="1" dirty="0"/>
              <a:t>: учебник и практикум для СПО / С. В. Абрамова [и др.] ; под общей редакцией В. П. Соломина. — Москва : Издательство Юрайт, </a:t>
            </a:r>
            <a:r>
              <a:rPr lang="ru-RU" sz="1300" b="1" dirty="0" smtClean="0"/>
              <a:t>2023. </a:t>
            </a:r>
            <a:r>
              <a:rPr lang="ru-RU" sz="1300" b="1" dirty="0"/>
              <a:t>— 399 с. — (Профессиональное образование). </a:t>
            </a:r>
            <a:endParaRPr lang="ru-RU" sz="1300" b="1" dirty="0" smtClean="0"/>
          </a:p>
          <a:p>
            <a:pPr algn="just"/>
            <a:endParaRPr lang="ru-RU" sz="1300" dirty="0"/>
          </a:p>
          <a:p>
            <a:pPr algn="just"/>
            <a:r>
              <a:rPr lang="ru-RU" sz="13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7170" name="Picture 2" descr="Обложка книги ОСНОВЫ МЕДИЦИНСКИХ ЗНАНИЙ Мисюк М.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541967" cy="37867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7975" y="3717032"/>
            <a:ext cx="6596422" cy="2492990"/>
          </a:xfrm>
          <a:prstGeom prst="rect">
            <a:avLst/>
          </a:prstGeom>
        </p:spPr>
        <p:txBody>
          <a:bodyPr wrap="square">
            <a:spAutoFit/>
          </a:bodyPr>
          <a:lstStyle/>
          <a:p>
            <a:pPr algn="just"/>
            <a:r>
              <a:rPr lang="ru-RU" sz="1300" b="1" dirty="0"/>
              <a:t>Мисюк М. Н.</a:t>
            </a:r>
            <a:r>
              <a:rPr lang="ru-RU" sz="1300" i="1" dirty="0"/>
              <a:t> </a:t>
            </a:r>
            <a:r>
              <a:rPr lang="ru-RU" sz="1300" dirty="0"/>
              <a:t> </a:t>
            </a:r>
            <a:r>
              <a:rPr lang="ru-RU" sz="1300" b="1" dirty="0"/>
              <a:t>Основы медицинских знаний : учебник и практикум для  СПО / М. Н. Мисюк. — 3-е изд., перераб. и доп. — Москва : Издательство Юрайт, </a:t>
            </a:r>
            <a:r>
              <a:rPr lang="ru-RU" sz="1300" b="1" dirty="0" smtClean="0"/>
              <a:t>2023.</a:t>
            </a:r>
            <a:r>
              <a:rPr lang="ru-RU" sz="1300" b="1" dirty="0"/>
              <a:t> — 499 с. — (Профессиональное образование). </a:t>
            </a:r>
            <a:endParaRPr lang="ru-RU" sz="1300" b="1" dirty="0" smtClean="0"/>
          </a:p>
          <a:p>
            <a:pPr algn="just"/>
            <a:endParaRPr lang="ru-RU" sz="1300" dirty="0"/>
          </a:p>
          <a:p>
            <a:pPr algn="just"/>
            <a:r>
              <a:rPr lang="ru-RU" sz="1300" dirty="0"/>
              <a:t>В курсе освещаются теоретические основы, причины возникновения и развития основных заболеваний человека, их современная классификация, подходы к лечению и способы профилактики. Рассматриваются медико-гигиенические аспекты здорового образа жизни. Особое внимание уделяется комплексу профилактических мер по нераспространению инфекций в детском коллективе, предупреждению детского травматизма и других неотложных состояний и заболеваний с целью сохранения и укрепления здоровья подрастающего поколения.</a:t>
            </a:r>
          </a:p>
        </p:txBody>
      </p:sp>
    </p:spTree>
    <p:extLst>
      <p:ext uri="{BB962C8B-B14F-4D97-AF65-F5344CB8AC3E}">
        <p14:creationId xmlns:p14="http://schemas.microsoft.com/office/powerpoint/2010/main" val="247427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840760" cy="1077218"/>
          </a:xfrm>
          <a:prstGeom prst="rect">
            <a:avLst/>
          </a:prstGeom>
        </p:spPr>
        <p:txBody>
          <a:bodyPr wrap="square">
            <a:spAutoFit/>
          </a:bodyPr>
          <a:lstStyle/>
          <a:p>
            <a:pPr algn="ctr"/>
            <a:r>
              <a:rPr lang="ru-RU" sz="3200" b="1" dirty="0" smtClean="0"/>
              <a:t>ОП.03 </a:t>
            </a:r>
            <a:endParaRPr lang="ru-RU" sz="3200" b="1" dirty="0"/>
          </a:p>
          <a:p>
            <a:pPr algn="ctr"/>
            <a:r>
              <a:rPr lang="ru-RU" sz="3200" b="1" dirty="0" smtClean="0"/>
              <a:t>ИСТОРИЯ </a:t>
            </a:r>
            <a:r>
              <a:rPr lang="ru-RU" sz="3200" b="1" dirty="0"/>
              <a:t>ДИЗАЙНА</a:t>
            </a:r>
          </a:p>
        </p:txBody>
      </p:sp>
    </p:spTree>
    <p:extLst>
      <p:ext uri="{BB962C8B-B14F-4D97-AF65-F5344CB8AC3E}">
        <p14:creationId xmlns:p14="http://schemas.microsoft.com/office/powerpoint/2010/main" val="396538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188640"/>
            <a:ext cx="6336704" cy="2693045"/>
          </a:xfrm>
          <a:prstGeom prst="rect">
            <a:avLst/>
          </a:prstGeom>
        </p:spPr>
        <p:txBody>
          <a:bodyPr wrap="square">
            <a:spAutoFit/>
          </a:bodyPr>
          <a:lstStyle/>
          <a:p>
            <a:pPr algn="just"/>
            <a:r>
              <a:rPr lang="ru-RU" sz="1300" b="1" dirty="0"/>
              <a:t>Сокольникова Н. М.</a:t>
            </a:r>
            <a:r>
              <a:rPr lang="ru-RU" sz="1300" dirty="0"/>
              <a:t> </a:t>
            </a:r>
            <a:r>
              <a:rPr lang="ru-RU" sz="1300" b="1" dirty="0"/>
              <a:t>История дизайна : учебник / Н. М. Сокольникова, Е. В. Сокольникова . —</a:t>
            </a:r>
            <a:r>
              <a:rPr lang="ru-RU" sz="1300" b="1" dirty="0" smtClean="0"/>
              <a:t> </a:t>
            </a:r>
            <a:r>
              <a:rPr lang="ru-RU" sz="1300" b="1" dirty="0"/>
              <a:t>3-е изд., стер. —</a:t>
            </a:r>
            <a:r>
              <a:rPr lang="ru-RU" sz="1300" b="1" dirty="0" smtClean="0"/>
              <a:t> </a:t>
            </a:r>
            <a:r>
              <a:rPr lang="ru-RU" sz="1300" b="1" dirty="0"/>
              <a:t>Москва : ИЦ Академия, </a:t>
            </a:r>
            <a:r>
              <a:rPr lang="ru-RU" sz="1300" b="1" dirty="0" smtClean="0"/>
              <a:t>2021. </a:t>
            </a:r>
            <a:r>
              <a:rPr lang="ru-RU" sz="1300" b="1" dirty="0"/>
              <a:t>—</a:t>
            </a:r>
            <a:r>
              <a:rPr lang="ru-RU" sz="1300" b="1" dirty="0" smtClean="0"/>
              <a:t> </a:t>
            </a:r>
            <a:r>
              <a:rPr lang="ru-RU" sz="1300" b="1" dirty="0"/>
              <a:t>240[32] с. : ил., цв.ил. —</a:t>
            </a:r>
            <a:r>
              <a:rPr lang="ru-RU" sz="1300" b="1" dirty="0" smtClean="0"/>
              <a:t> </a:t>
            </a:r>
            <a:r>
              <a:rPr lang="ru-RU" sz="1300" b="1" dirty="0"/>
              <a:t>(Профессиональное образование). </a:t>
            </a:r>
            <a:endParaRPr lang="ru-RU" sz="1300" b="1" dirty="0" smtClean="0"/>
          </a:p>
          <a:p>
            <a:pPr algn="just"/>
            <a:endParaRPr lang="ru-RU" sz="1300" dirty="0"/>
          </a:p>
          <a:p>
            <a:pPr algn="just"/>
            <a:r>
              <a:rPr lang="ru-RU" sz="1300" dirty="0"/>
              <a:t>Последовательно рассматривается формирование дизайна как нового вида проектной деятельности. Прослеживается взаимовлияние уровня технического прогресса общества, главенствующих в нем мировоззренческих концепций и идеологических установок на развитие и изменение подходов к дизайн-проектированию. Особое внимание уделяется процессам становления и развития промышленного и графического дизайна в странах Западной Европы, США, Японии, и России в XX в. Также продемонстрированы новые тенденции развития дизайна на современном этапе.</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6918"/>
            <a:ext cx="2232248" cy="312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3825026"/>
            <a:ext cx="6480720" cy="2292935"/>
          </a:xfrm>
          <a:prstGeom prst="rect">
            <a:avLst/>
          </a:prstGeom>
        </p:spPr>
        <p:txBody>
          <a:bodyPr wrap="square">
            <a:spAutoFit/>
          </a:bodyPr>
          <a:lstStyle/>
          <a:p>
            <a:pPr algn="just"/>
            <a:r>
              <a:rPr lang="ru-RU" sz="1300" b="1" dirty="0"/>
              <a:t>Филл Ш.</a:t>
            </a:r>
            <a:r>
              <a:rPr lang="ru-RU" sz="1300" dirty="0"/>
              <a:t> </a:t>
            </a:r>
            <a:r>
              <a:rPr lang="ru-RU" sz="1300" b="1" dirty="0"/>
              <a:t>История дизайна / Ш. Филл, П. Филл. — Москва: КоЛибри,2022. — 512 с. </a:t>
            </a:r>
            <a:endParaRPr lang="ru-RU" sz="1300" b="1" dirty="0" smtClean="0"/>
          </a:p>
          <a:p>
            <a:pPr algn="just"/>
            <a:endParaRPr lang="ru-RU" sz="1300" dirty="0"/>
          </a:p>
          <a:p>
            <a:pPr algn="just"/>
            <a:r>
              <a:rPr lang="ru-RU" sz="1300" dirty="0"/>
              <a:t> </a:t>
            </a:r>
            <a:r>
              <a:rPr lang="ru-RU" sz="1300" dirty="0" smtClean="0"/>
              <a:t>В своей </a:t>
            </a:r>
            <a:r>
              <a:rPr lang="ru-RU" sz="1300" dirty="0"/>
              <a:t>«Истории дизайна» ведущие эксперты Шарлотта и Питер Филл прослеживают эволюцию дизайна, раскрывая жизненную важность этой уникальной и повсеместной творческой деятельности и, что очень важно, ее будущей роли в </a:t>
            </a:r>
            <a:r>
              <a:rPr lang="ru-RU" sz="1300" dirty="0" smtClean="0"/>
              <a:t>обществе. Прекрасно </a:t>
            </a:r>
            <a:r>
              <a:rPr lang="ru-RU" sz="1300" dirty="0"/>
              <a:t>иллюстрированная, «История дизайна» – первый всесторонний обзор удивительной, многогранной истории дизайна от древнейших времен вплоть до сегодняшних дней. Эта книга необходима каждому, кто интересуется дизайном, его историей и его будущим</a:t>
            </a:r>
            <a:r>
              <a:rPr lang="ru-RU" sz="1300" dirty="0" smtClean="0"/>
              <a:t>.</a:t>
            </a:r>
            <a:endParaRPr lang="ru-RU" sz="13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3224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9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356992"/>
            <a:ext cx="2520280" cy="370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31760" y="4149080"/>
            <a:ext cx="6336704" cy="2092881"/>
          </a:xfrm>
          <a:prstGeom prst="rect">
            <a:avLst/>
          </a:prstGeom>
        </p:spPr>
        <p:txBody>
          <a:bodyPr wrap="square">
            <a:spAutoFit/>
          </a:bodyPr>
          <a:lstStyle/>
          <a:p>
            <a:pPr algn="just"/>
            <a:r>
              <a:rPr lang="ru-RU" sz="1300" b="1" dirty="0"/>
              <a:t>Кузвесова Н. Л</a:t>
            </a:r>
            <a:r>
              <a:rPr lang="ru-RU" sz="1300" dirty="0"/>
              <a:t>.</a:t>
            </a:r>
            <a:r>
              <a:rPr lang="ru-RU" sz="1300" b="1" dirty="0"/>
              <a:t> История дизайна : от викторианского стиля до ар-деко : учебное пособие для СПО / Н. Л. Кузвесова. — 2-е изд., испр. и доп. — Москва: Юрайт, </a:t>
            </a:r>
            <a:r>
              <a:rPr lang="ru-RU" sz="1300" b="1" dirty="0" smtClean="0"/>
              <a:t>2023. </a:t>
            </a:r>
            <a:r>
              <a:rPr lang="ru-RU" sz="1300" b="1" dirty="0"/>
              <a:t>— 139 с.  — (Профессиональное образование). </a:t>
            </a:r>
            <a:endParaRPr lang="ru-RU" sz="1300" b="1" dirty="0" smtClean="0"/>
          </a:p>
          <a:p>
            <a:pPr algn="just"/>
            <a:endParaRPr lang="ru-RU" sz="1300" b="1" dirty="0"/>
          </a:p>
          <a:p>
            <a:pPr algn="just"/>
            <a:r>
              <a:rPr lang="ru-RU" sz="1300" dirty="0"/>
              <a:t>Данное учебное пособие посвящено истории графического дизайна и охватывает период с конца XIX в. до первой половины XX в. В пособии представлен систематизированный материал, раскрывающий специфику и историческое развитие концепций и стилей в искусстве, эстетике и графическом дизайне. Издание щедро иллюстрировано, что позволяет расширить представление об изложенном материале.</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6515"/>
            <a:ext cx="2232248" cy="316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262941"/>
            <a:ext cx="6408712" cy="3493264"/>
          </a:xfrm>
          <a:prstGeom prst="rect">
            <a:avLst/>
          </a:prstGeom>
        </p:spPr>
        <p:txBody>
          <a:bodyPr wrap="square">
            <a:spAutoFit/>
          </a:bodyPr>
          <a:lstStyle/>
          <a:p>
            <a:pPr algn="just"/>
            <a:r>
              <a:rPr lang="ru-RU" sz="1300" b="1" dirty="0"/>
              <a:t>Клиффорд  Д.</a:t>
            </a:r>
            <a:r>
              <a:rPr lang="ru-RU" sz="1300" dirty="0"/>
              <a:t> </a:t>
            </a:r>
            <a:r>
              <a:rPr lang="ru-RU" sz="1300" b="1" dirty="0"/>
              <a:t>Иконы графического дизайна / Д. Клиффорд. — Москва: ЭКСМО, 2022. — 240 с. </a:t>
            </a:r>
            <a:endParaRPr lang="ru-RU" sz="1300" b="1" dirty="0" smtClean="0"/>
          </a:p>
          <a:p>
            <a:pPr algn="just"/>
            <a:endParaRPr lang="ru-RU" sz="1300" dirty="0"/>
          </a:p>
          <a:p>
            <a:pPr algn="just"/>
            <a:r>
              <a:rPr lang="ru-RU" sz="1300" dirty="0"/>
              <a:t>Графические дизайнеры создают немалую часть нашего повседневного мира: книги, журналы, веб-сайты, логотипы, плакаты, упаковку, инфографику, дорожные знаки, мобильные приложения, графику для кино и телевидения. О столь значительных людях и пойдет речь в этой книге.</a:t>
            </a:r>
            <a:br>
              <a:rPr lang="ru-RU" sz="1300" dirty="0"/>
            </a:br>
            <a:r>
              <a:rPr lang="ru-RU" sz="1300" dirty="0"/>
              <a:t>Джон Клиффорд составил визуальную энциклопедию знаковых имен графического дизайна, сопроводив ее действительно богатым иллюстративным материалом из выдающихся образцов дизайнерской мысли, среди которых знаменитые на весь мир плакаты, рекламы, логотипы, типографские шрифты, обложки книг и журналов и так далее.</a:t>
            </a:r>
            <a:br>
              <a:rPr lang="ru-RU" sz="1300" dirty="0"/>
            </a:br>
            <a:r>
              <a:rPr lang="ru-RU" sz="1300" dirty="0"/>
              <a:t>Автор сгруппировал свой список самых влиятельных графических дизайнеров в хронологическом порядке по четырем обширным временным периодам и таким образом осветил историю развития графического дизайна, </a:t>
            </a:r>
          </a:p>
        </p:txBody>
      </p:sp>
    </p:spTree>
    <p:extLst>
      <p:ext uri="{BB962C8B-B14F-4D97-AF65-F5344CB8AC3E}">
        <p14:creationId xmlns:p14="http://schemas.microsoft.com/office/powerpoint/2010/main" val="102388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96074" y="404664"/>
            <a:ext cx="6552727" cy="1492716"/>
          </a:xfrm>
          <a:prstGeom prst="rect">
            <a:avLst/>
          </a:prstGeom>
        </p:spPr>
        <p:txBody>
          <a:bodyPr wrap="square">
            <a:spAutoFit/>
          </a:bodyPr>
          <a:lstStyle/>
          <a:p>
            <a:pPr algn="just"/>
            <a:r>
              <a:rPr lang="ru-RU" sz="1300" b="1" dirty="0"/>
              <a:t>Коротеева Л. И. Основы художественного конструирования : учебник / Л. И. Коротеева, А. П. Яскин. — Москва : НИЦ ИНФРА - М, 2022. — 304 с</a:t>
            </a:r>
            <a:r>
              <a:rPr lang="ru-RU" sz="1300" b="1" dirty="0" smtClean="0"/>
              <a:t>.</a:t>
            </a:r>
          </a:p>
          <a:p>
            <a:pPr algn="just"/>
            <a:endParaRPr lang="ru-RU" sz="1300" b="1" dirty="0" smtClean="0"/>
          </a:p>
          <a:p>
            <a:pPr algn="just"/>
            <a:r>
              <a:rPr lang="ru-RU" sz="13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47" y="116631"/>
            <a:ext cx="2105797"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7" y="3433968"/>
            <a:ext cx="2137084" cy="329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36777" y="3933056"/>
            <a:ext cx="6552728" cy="2292935"/>
          </a:xfrm>
          <a:prstGeom prst="rect">
            <a:avLst/>
          </a:prstGeom>
        </p:spPr>
        <p:txBody>
          <a:bodyPr wrap="square">
            <a:spAutoFit/>
          </a:bodyPr>
          <a:lstStyle/>
          <a:p>
            <a:pPr algn="just"/>
            <a:r>
              <a:rPr lang="ru-RU" sz="1300" b="1" dirty="0"/>
              <a:t>Гажур А</a:t>
            </a:r>
            <a:r>
              <a:rPr lang="ru-RU" sz="1300" b="1" dirty="0" smtClean="0"/>
              <a:t>. А</a:t>
            </a:r>
            <a:r>
              <a:rPr lang="ru-RU" sz="1300" b="1" dirty="0"/>
              <a:t>.</a:t>
            </a:r>
            <a:r>
              <a:rPr lang="ru-RU" sz="1300" dirty="0"/>
              <a:t> </a:t>
            </a:r>
            <a:r>
              <a:rPr lang="ru-RU" sz="1300" b="1" dirty="0"/>
              <a:t>Промышленный дизайн (Дизайн для инжиниринга) : учебник / А</a:t>
            </a:r>
            <a:r>
              <a:rPr lang="ru-RU" sz="1300" b="1" dirty="0" smtClean="0"/>
              <a:t>. А</a:t>
            </a:r>
            <a:r>
              <a:rPr lang="ru-RU" sz="1300" b="1" dirty="0"/>
              <a:t>. Гажур. — Москва : КноРус, 2022. — 326 с. </a:t>
            </a:r>
            <a:endParaRPr lang="ru-RU" sz="1300" b="1" dirty="0" smtClean="0"/>
          </a:p>
          <a:p>
            <a:pPr algn="just"/>
            <a:endParaRPr lang="ru-RU" sz="1300" b="1" dirty="0"/>
          </a:p>
          <a:p>
            <a:pPr algn="just"/>
            <a:r>
              <a:rPr lang="ru-RU" sz="13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spTree>
    <p:extLst>
      <p:ext uri="{BB962C8B-B14F-4D97-AF65-F5344CB8AC3E}">
        <p14:creationId xmlns:p14="http://schemas.microsoft.com/office/powerpoint/2010/main" val="465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90478" y="188640"/>
            <a:ext cx="6846018" cy="2893100"/>
          </a:xfrm>
          <a:prstGeom prst="rect">
            <a:avLst/>
          </a:prstGeom>
        </p:spPr>
        <p:txBody>
          <a:bodyPr wrap="square">
            <a:spAutoFit/>
          </a:bodyPr>
          <a:lstStyle/>
          <a:p>
            <a:pPr algn="just"/>
            <a:r>
              <a:rPr lang="ru-RU" sz="1300" b="1" dirty="0"/>
              <a:t>История интерьера в 2 т. Том 1.</a:t>
            </a:r>
            <a:r>
              <a:rPr lang="ru-RU" sz="1300" dirty="0"/>
              <a:t> </a:t>
            </a:r>
            <a:r>
              <a:rPr lang="ru-RU" sz="1300" b="1" dirty="0"/>
              <a:t>От Древнего Египта до рококо</a:t>
            </a:r>
            <a:r>
              <a:rPr lang="ru-RU" sz="1300" dirty="0"/>
              <a:t> : </a:t>
            </a:r>
            <a:r>
              <a:rPr lang="ru-RU" sz="1300" b="1" dirty="0"/>
              <a:t>учебное пособие для среднего профессионального образования / Н. К. Соловьев, М. Т. Майстровская, В. С. Турчин, В. Д. Дажина. — Москва : Издательство Юрайт, </a:t>
            </a:r>
            <a:r>
              <a:rPr lang="ru-RU" sz="1300" b="1" dirty="0" smtClean="0"/>
              <a:t>2023. </a:t>
            </a:r>
            <a:r>
              <a:rPr lang="ru-RU" sz="1300" b="1" dirty="0"/>
              <a:t>— 346 с. — (Профессиональное образование</a:t>
            </a:r>
            <a:r>
              <a:rPr lang="ru-RU" sz="1300" b="1" dirty="0" smtClean="0"/>
              <a:t>).</a:t>
            </a:r>
          </a:p>
          <a:p>
            <a:pPr algn="just"/>
            <a:endParaRPr lang="ru-RU" sz="1300" dirty="0"/>
          </a:p>
          <a:p>
            <a:pPr algn="just"/>
            <a:r>
              <a:rPr lang="ru-RU" sz="13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 </a:t>
            </a:r>
          </a:p>
        </p:txBody>
      </p:sp>
      <p:pic>
        <p:nvPicPr>
          <p:cNvPr id="6" name="Picture 4" descr="Обложка книги ИСТОРИЯ ИНТЕРЬЕРА В 2 Т. ТОМ 2. ОТ КЛАССИЦИЗМА ДО ХАЙ-ТЕКА Соловьев Н. К., Майстровская М. Т., Турчин В. С., Дажина В. Д.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2" y="3251278"/>
            <a:ext cx="2416224" cy="360672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85357" y="3508062"/>
            <a:ext cx="6722555" cy="3093154"/>
          </a:xfrm>
          <a:prstGeom prst="rect">
            <a:avLst/>
          </a:prstGeom>
        </p:spPr>
        <p:txBody>
          <a:bodyPr wrap="square">
            <a:spAutoFit/>
          </a:bodyPr>
          <a:lstStyle/>
          <a:p>
            <a:pPr algn="just"/>
            <a:r>
              <a:rPr lang="ru-RU" sz="1300" b="1" dirty="0"/>
              <a:t>История интерьера в 2 т. Том 2. От классицизма до хай-тека</a:t>
            </a:r>
            <a:r>
              <a:rPr lang="ru-RU" sz="1300" dirty="0"/>
              <a:t> : </a:t>
            </a:r>
            <a:r>
              <a:rPr lang="ru-RU" sz="1300" b="1" dirty="0"/>
              <a:t>учебное пособие для среднего профессионального образования / Н. К. Соловьев, М. Т. Майстровская, В. С. Турчин, В. Д. Дажина. — Москва : Издательство Юрайт, </a:t>
            </a:r>
            <a:r>
              <a:rPr lang="ru-RU" sz="1300" b="1" dirty="0" smtClean="0"/>
              <a:t>2023. </a:t>
            </a:r>
            <a:r>
              <a:rPr lang="ru-RU" sz="1300" b="1" dirty="0"/>
              <a:t>— 67 с. — (Профессиональное образование</a:t>
            </a:r>
            <a:r>
              <a:rPr lang="ru-RU" sz="1300" b="1" dirty="0" smtClean="0"/>
              <a:t>).</a:t>
            </a:r>
          </a:p>
          <a:p>
            <a:pPr algn="just"/>
            <a:endParaRPr lang="ru-RU" sz="1300" dirty="0"/>
          </a:p>
          <a:p>
            <a:pPr algn="just"/>
            <a:r>
              <a:rPr lang="ru-RU" sz="13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 </a:t>
            </a:r>
          </a:p>
        </p:txBody>
      </p:sp>
      <p:pic>
        <p:nvPicPr>
          <p:cNvPr id="1026" name="Picture 2" descr="Обложка книги ИСТОРИЯ ИНТЕРЬЕРА В 2 Т. ТОМ 1. ОТ ДРЕВНЕГО ЕГИПТА ДО РОКОКО Соловьев Н. К., Майстровская М. Т., Турчин В. С., Дажина В. Д.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2" y="-136460"/>
            <a:ext cx="2416224" cy="364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7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077218"/>
          </a:xfrm>
          <a:prstGeom prst="rect">
            <a:avLst/>
          </a:prstGeom>
        </p:spPr>
        <p:txBody>
          <a:bodyPr wrap="square">
            <a:spAutoFit/>
          </a:bodyPr>
          <a:lstStyle/>
          <a:p>
            <a:pPr algn="ctr"/>
            <a:r>
              <a:rPr lang="ru-RU" sz="3200" b="1" dirty="0" smtClean="0"/>
              <a:t>ОП.01 </a:t>
            </a:r>
          </a:p>
          <a:p>
            <a:pPr algn="ctr"/>
            <a:r>
              <a:rPr lang="ru-RU" sz="3200" b="1" dirty="0" smtClean="0"/>
              <a:t>ОСНОВЫ </a:t>
            </a:r>
            <a:r>
              <a:rPr lang="ru-RU" sz="3200" b="1" dirty="0"/>
              <a:t>МАТЕРИАЛОВЕДЕНИЯ</a:t>
            </a:r>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31" y="3645024"/>
            <a:ext cx="2002638" cy="296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8972" y="3717032"/>
            <a:ext cx="6581263" cy="2893100"/>
          </a:xfrm>
          <a:prstGeom prst="rect">
            <a:avLst/>
          </a:prstGeom>
        </p:spPr>
        <p:txBody>
          <a:bodyPr wrap="square">
            <a:spAutoFit/>
          </a:bodyPr>
          <a:lstStyle/>
          <a:p>
            <a:pPr algn="just"/>
            <a:r>
              <a:rPr lang="ru-RU" sz="1300" b="1" dirty="0"/>
              <a:t>Пендикова И. Г. Графический дизайн : стилевая эволюция : монография / И. Г. Пендикова, Л. М. Дмитриева. — Москва : Магистр, НИЦ ИНФРА-М, 2021. — 160 с. </a:t>
            </a:r>
            <a:endParaRPr lang="ru-RU" sz="1300" b="1" dirty="0" smtClean="0"/>
          </a:p>
          <a:p>
            <a:pPr algn="just"/>
            <a:endParaRPr lang="ru-RU" sz="1300" dirty="0"/>
          </a:p>
          <a:p>
            <a:pPr algn="just"/>
            <a:r>
              <a:rPr lang="ru-RU" sz="1300" dirty="0"/>
              <a:t>Прослеживается процесс формирования языка графического дизайна с момента становления этого вида профессионально-творческой деятельности во второй половине XIX в. и его стилевая эволюция в контексте влияния модернистских и постмодернистских художественных тенденций в искусстве XX в. на основе рассмотрения индивидуального творческого почерка мастеров зарубежного и отечественного графического дизайна. Выполнена периодизация основных этапов и охарактеризованы социокультурные и художественно-эстетические основания стилевой эволюции в графическом дизайне от эпохи Движения искусств и ремесел и до постмодернистской Новой волны.</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47" y="188640"/>
            <a:ext cx="2002638" cy="295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78973" y="548680"/>
            <a:ext cx="6552727" cy="1754326"/>
          </a:xfrm>
          <a:prstGeom prst="rect">
            <a:avLst/>
          </a:prstGeom>
        </p:spPr>
        <p:txBody>
          <a:bodyPr wrap="square">
            <a:spAutoFit/>
          </a:bodyPr>
          <a:lstStyle/>
          <a:p>
            <a:pPr algn="just"/>
            <a:r>
              <a:rPr lang="ru-RU" sz="1300" b="1" dirty="0"/>
              <a:t>Дмитриева Л</a:t>
            </a:r>
            <a:r>
              <a:rPr lang="ru-RU" sz="1300" b="1" dirty="0" smtClean="0"/>
              <a:t>. М</a:t>
            </a:r>
            <a:r>
              <a:rPr lang="ru-RU" sz="1300" b="1" dirty="0"/>
              <a:t>.</a:t>
            </a:r>
            <a:r>
              <a:rPr lang="ru-RU" sz="1300" dirty="0"/>
              <a:t> </a:t>
            </a:r>
            <a:r>
              <a:rPr lang="ru-RU" sz="1300" b="1" dirty="0"/>
              <a:t>Дизайн в культурном пространстве : учебное пособие / Л. М. Дмитриева, П. А. Балюта. — Москва : Магистр, НИЦ ИНФРА-М, </a:t>
            </a:r>
            <a:r>
              <a:rPr lang="ru-RU" sz="1300" b="1" dirty="0" smtClean="0"/>
              <a:t>2023</a:t>
            </a:r>
            <a:r>
              <a:rPr lang="ru-RU" sz="1300" b="1" dirty="0"/>
              <a:t>. — 152 с. </a:t>
            </a:r>
            <a:endParaRPr lang="ru-RU" sz="1300" b="1" dirty="0" smtClean="0"/>
          </a:p>
          <a:p>
            <a:pPr algn="just"/>
            <a:endParaRPr lang="ru-RU" sz="1300" dirty="0"/>
          </a:p>
          <a:p>
            <a:pPr algn="just"/>
            <a:r>
              <a:rPr lang="ru-RU" sz="1300" dirty="0"/>
              <a:t>Учебное пособие предназначено для изучения теоретических основ дизайна, предусмотренных учебной программой дисциплины «Современные проблемы дизайна» для направления подготовки магистратуры 072500.68 «Дизайн» всех форм обучения.</a:t>
            </a:r>
          </a:p>
        </p:txBody>
      </p:sp>
    </p:spTree>
    <p:extLst>
      <p:ext uri="{BB962C8B-B14F-4D97-AF65-F5344CB8AC3E}">
        <p14:creationId xmlns:p14="http://schemas.microsoft.com/office/powerpoint/2010/main" val="340084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840760" cy="1569660"/>
          </a:xfrm>
          <a:prstGeom prst="rect">
            <a:avLst/>
          </a:prstGeom>
        </p:spPr>
        <p:txBody>
          <a:bodyPr wrap="square">
            <a:spAutoFit/>
          </a:bodyPr>
          <a:lstStyle/>
          <a:p>
            <a:pPr algn="ctr"/>
            <a:r>
              <a:rPr lang="ru-RU" sz="3200" b="1" dirty="0" smtClean="0"/>
              <a:t>ОП.04 </a:t>
            </a:r>
          </a:p>
          <a:p>
            <a:pPr algn="ctr"/>
            <a:r>
              <a:rPr lang="ru-RU" sz="3200" b="1" dirty="0" smtClean="0"/>
              <a:t>ОСНОВЫ  </a:t>
            </a:r>
            <a:r>
              <a:rPr lang="ru-RU" sz="3200" b="1" dirty="0"/>
              <a:t>ДИЗАЙНА И КОМПОЗИЦИИ</a:t>
            </a:r>
          </a:p>
        </p:txBody>
      </p:sp>
    </p:spTree>
    <p:extLst>
      <p:ext uri="{BB962C8B-B14F-4D97-AF65-F5344CB8AC3E}">
        <p14:creationId xmlns:p14="http://schemas.microsoft.com/office/powerpoint/2010/main" val="2181034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 y="-90928"/>
            <a:ext cx="2365309" cy="37593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5" y="142130"/>
            <a:ext cx="6425683" cy="3293209"/>
          </a:xfrm>
          <a:prstGeom prst="rect">
            <a:avLst/>
          </a:prstGeom>
        </p:spPr>
        <p:txBody>
          <a:bodyPr wrap="square">
            <a:spAutoFit/>
          </a:bodyPr>
          <a:lstStyle/>
          <a:p>
            <a:pPr algn="just"/>
            <a:r>
              <a:rPr lang="ru-RU" sz="13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300" b="1" dirty="0" smtClean="0"/>
              <a:t>2023. </a:t>
            </a:r>
            <a:r>
              <a:rPr lang="ru-RU" sz="1300" b="1" dirty="0"/>
              <a:t>— 119 с. — (Профессиональное образование). </a:t>
            </a:r>
            <a:endParaRPr lang="ru-RU" sz="1300" b="1" dirty="0" smtClean="0"/>
          </a:p>
          <a:p>
            <a:pPr algn="just"/>
            <a:endParaRPr lang="ru-RU" sz="1300" dirty="0"/>
          </a:p>
          <a:p>
            <a:pPr algn="just"/>
            <a:r>
              <a:rPr lang="ru-RU" sz="13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32" y="3668396"/>
            <a:ext cx="2118012" cy="306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55776" y="4005064"/>
            <a:ext cx="6460057" cy="2292935"/>
          </a:xfrm>
          <a:prstGeom prst="rect">
            <a:avLst/>
          </a:prstGeom>
        </p:spPr>
        <p:txBody>
          <a:bodyPr wrap="square">
            <a:spAutoFit/>
          </a:bodyPr>
          <a:lstStyle/>
          <a:p>
            <a:pPr algn="just"/>
            <a:r>
              <a:rPr lang="ru-RU" sz="1300" b="1" dirty="0"/>
              <a:t>Гажур А</a:t>
            </a:r>
            <a:r>
              <a:rPr lang="ru-RU" sz="1300" b="1" dirty="0" smtClean="0"/>
              <a:t>. А</a:t>
            </a:r>
            <a:r>
              <a:rPr lang="ru-RU" sz="1300" b="1" dirty="0"/>
              <a:t>.</a:t>
            </a:r>
            <a:r>
              <a:rPr lang="ru-RU" sz="1300" dirty="0"/>
              <a:t> </a:t>
            </a:r>
            <a:r>
              <a:rPr lang="ru-RU" sz="1300" b="1" dirty="0"/>
              <a:t>Промышленный дизайн (Дизайн для инжиниринга) : учебник / А</a:t>
            </a:r>
            <a:r>
              <a:rPr lang="ru-RU" sz="1300" b="1" dirty="0" smtClean="0"/>
              <a:t>. А</a:t>
            </a:r>
            <a:r>
              <a:rPr lang="ru-RU" sz="1300" b="1" dirty="0"/>
              <a:t>. Гажур. — Москва : КноРус, </a:t>
            </a:r>
            <a:r>
              <a:rPr lang="ru-RU" sz="1300" b="1" dirty="0" smtClean="0"/>
              <a:t>2023. </a:t>
            </a:r>
            <a:r>
              <a:rPr lang="ru-RU" sz="1300" b="1" dirty="0"/>
              <a:t>— 326 с. </a:t>
            </a:r>
            <a:endParaRPr lang="ru-RU" sz="1300" b="1" dirty="0" smtClean="0"/>
          </a:p>
          <a:p>
            <a:pPr algn="just"/>
            <a:endParaRPr lang="ru-RU" sz="1300" b="1" dirty="0"/>
          </a:p>
          <a:p>
            <a:pPr algn="just"/>
            <a:r>
              <a:rPr lang="ru-RU" sz="13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spTree>
    <p:extLst>
      <p:ext uri="{BB962C8B-B14F-4D97-AF65-F5344CB8AC3E}">
        <p14:creationId xmlns:p14="http://schemas.microsoft.com/office/powerpoint/2010/main" val="19424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76" y="188640"/>
            <a:ext cx="212417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30398" y="351249"/>
            <a:ext cx="6552728" cy="2292935"/>
          </a:xfrm>
          <a:prstGeom prst="rect">
            <a:avLst/>
          </a:prstGeom>
        </p:spPr>
        <p:txBody>
          <a:bodyPr wrap="square">
            <a:spAutoFit/>
          </a:bodyPr>
          <a:lstStyle/>
          <a:p>
            <a:pPr algn="just"/>
            <a:r>
              <a:rPr lang="ru-RU" sz="1300" b="1" dirty="0"/>
              <a:t>Трофимов А</a:t>
            </a:r>
            <a:r>
              <a:rPr lang="ru-RU" sz="1300" b="1" dirty="0" smtClean="0"/>
              <a:t>. Н</a:t>
            </a:r>
            <a:r>
              <a:rPr lang="ru-RU" sz="1300" b="1" dirty="0"/>
              <a:t>.</a:t>
            </a:r>
            <a:r>
              <a:rPr lang="ru-RU" sz="1300" dirty="0"/>
              <a:t> </a:t>
            </a:r>
            <a:r>
              <a:rPr lang="ru-RU" sz="1300" b="1" dirty="0"/>
              <a:t>Фирменный стиль и корпоративный дизайн : учебник / А</a:t>
            </a:r>
            <a:r>
              <a:rPr lang="ru-RU" sz="1300" b="1" dirty="0" smtClean="0"/>
              <a:t>. Н</a:t>
            </a:r>
            <a:r>
              <a:rPr lang="ru-RU" sz="1300" b="1" dirty="0"/>
              <a:t>. Трофимов. — Москва : КноРус, 2022. — 366 с. — (Среднее профессиональное образование). </a:t>
            </a:r>
            <a:endParaRPr lang="ru-RU" sz="1300" b="1" dirty="0" smtClean="0"/>
          </a:p>
          <a:p>
            <a:pPr algn="just"/>
            <a:endParaRPr lang="ru-RU" sz="1300" dirty="0"/>
          </a:p>
          <a:p>
            <a:pPr algn="just"/>
            <a:r>
              <a:rPr lang="ru-RU" sz="1300" dirty="0"/>
              <a:t>Рассматриваются законы, методы и принципы создания элементов фирменного стиля и бренда. Излагаются некоторые практики для выработки навыков создания собственных мокапов, брендов и презентаций с использованием фирменного стиля. Приводится множество примеров, демонстрирующих отличия или преимущества той или иной концепции при создании определенных образов в фирменном стиле.</a:t>
            </a:r>
          </a:p>
        </p:txBody>
      </p:sp>
      <p:pic>
        <p:nvPicPr>
          <p:cNvPr id="8" name="Picture 4" descr="Дизайн-проектир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67973"/>
            <a:ext cx="2124179" cy="327339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530398" y="3632431"/>
            <a:ext cx="6487706" cy="2092881"/>
          </a:xfrm>
          <a:prstGeom prst="rect">
            <a:avLst/>
          </a:prstGeom>
        </p:spPr>
        <p:txBody>
          <a:bodyPr wrap="square">
            <a:spAutoFit/>
          </a:bodyPr>
          <a:lstStyle/>
          <a:p>
            <a:pPr algn="just"/>
            <a:r>
              <a:rPr lang="ru-RU" sz="1300" b="1" dirty="0"/>
              <a:t>Лобанов Е</a:t>
            </a:r>
            <a:r>
              <a:rPr lang="ru-RU" sz="1300" b="1" dirty="0" smtClean="0"/>
              <a:t>. Ю</a:t>
            </a:r>
            <a:r>
              <a:rPr lang="ru-RU" sz="1300" b="1" dirty="0"/>
              <a:t>.</a:t>
            </a:r>
            <a:r>
              <a:rPr lang="ru-RU" sz="1300" dirty="0"/>
              <a:t> </a:t>
            </a:r>
            <a:r>
              <a:rPr lang="ru-RU" sz="1300" b="1" dirty="0"/>
              <a:t>Дизайн-проектирование : учебник / Е</a:t>
            </a:r>
            <a:r>
              <a:rPr lang="ru-RU" sz="1300" b="1" dirty="0" smtClean="0"/>
              <a:t>. Ю</a:t>
            </a:r>
            <a:r>
              <a:rPr lang="ru-RU" sz="1300" b="1" dirty="0"/>
              <a:t>. Лобанов. — Москва : Юстиция, </a:t>
            </a:r>
            <a:r>
              <a:rPr lang="ru-RU" sz="1300" b="1" dirty="0" smtClean="0"/>
              <a:t>2023. </a:t>
            </a:r>
            <a:r>
              <a:rPr lang="ru-RU" sz="1300" b="1" dirty="0"/>
              <a:t>— 202 с. — (Среднее профессиональное образование</a:t>
            </a:r>
            <a:r>
              <a:rPr lang="ru-RU" sz="1300" b="1" dirty="0" smtClean="0"/>
              <a:t>).</a:t>
            </a:r>
          </a:p>
          <a:p>
            <a:pPr algn="just"/>
            <a:endParaRPr lang="ru-RU" sz="1300" dirty="0"/>
          </a:p>
          <a:p>
            <a:pPr algn="just"/>
            <a:r>
              <a:rPr lang="ru-RU" sz="1300" dirty="0"/>
              <a:t>Разработан по материалам кафедры дизайна оборудования в средовых объектах и Колледжа технологии, моделирования 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снабжён выдержками из текстов книг и статей архитекторов-дизайнеров указанного периода.</a:t>
            </a:r>
          </a:p>
        </p:txBody>
      </p:sp>
    </p:spTree>
    <p:extLst>
      <p:ext uri="{BB962C8B-B14F-4D97-AF65-F5344CB8AC3E}">
        <p14:creationId xmlns:p14="http://schemas.microsoft.com/office/powerpoint/2010/main" val="403280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7617" y="404664"/>
            <a:ext cx="6552727" cy="1492716"/>
          </a:xfrm>
          <a:prstGeom prst="rect">
            <a:avLst/>
          </a:prstGeom>
        </p:spPr>
        <p:txBody>
          <a:bodyPr wrap="square">
            <a:spAutoFit/>
          </a:bodyPr>
          <a:lstStyle/>
          <a:p>
            <a:pPr algn="just"/>
            <a:r>
              <a:rPr lang="ru-RU" sz="1300" b="1" dirty="0"/>
              <a:t>Коротеева Л. И. Основы художественного конструирования : учебник / Л. И. Коротеева, А. П. Яскин. — Москва : НИЦ ИНФРА - М, 2022. — 304 с</a:t>
            </a:r>
            <a:r>
              <a:rPr lang="ru-RU" sz="1300" b="1" dirty="0" smtClean="0"/>
              <a:t>.</a:t>
            </a:r>
          </a:p>
          <a:p>
            <a:pPr algn="just"/>
            <a:endParaRPr lang="ru-RU" sz="1300" b="1" dirty="0" smtClean="0"/>
          </a:p>
          <a:p>
            <a:pPr algn="just"/>
            <a:r>
              <a:rPr lang="ru-RU" sz="13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47" y="116632"/>
            <a:ext cx="209410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Основы композиции и дизай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7" y="3492200"/>
            <a:ext cx="2094104" cy="32491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97373" y="3861048"/>
            <a:ext cx="6624736" cy="2092881"/>
          </a:xfrm>
          <a:prstGeom prst="rect">
            <a:avLst/>
          </a:prstGeom>
        </p:spPr>
        <p:txBody>
          <a:bodyPr wrap="square">
            <a:spAutoFit/>
          </a:bodyPr>
          <a:lstStyle/>
          <a:p>
            <a:pPr algn="just"/>
            <a:r>
              <a:rPr lang="ru-RU" sz="1300" b="1" dirty="0"/>
              <a:t>Оськина Т</a:t>
            </a:r>
            <a:r>
              <a:rPr lang="ru-RU" sz="1300" b="1" dirty="0" smtClean="0"/>
              <a:t>. В</a:t>
            </a:r>
            <a:r>
              <a:rPr lang="ru-RU" sz="1300" b="1" dirty="0"/>
              <a:t>.</a:t>
            </a:r>
            <a:r>
              <a:rPr lang="ru-RU" sz="1300" dirty="0"/>
              <a:t> </a:t>
            </a:r>
            <a:r>
              <a:rPr lang="ru-RU" sz="1300" b="1" dirty="0"/>
              <a:t>Основы композиции и дизайна : учебное пособие / Т</a:t>
            </a:r>
            <a:r>
              <a:rPr lang="ru-RU" sz="1300" b="1" dirty="0" smtClean="0"/>
              <a:t>. В</a:t>
            </a:r>
            <a:r>
              <a:rPr lang="ru-RU" sz="1300" b="1" dirty="0"/>
              <a:t>. Оськина. — Москва : КноРус, 2022. — 146 с. — (Среднее профессиональное образование). </a:t>
            </a:r>
            <a:endParaRPr lang="ru-RU" sz="1300" b="1" dirty="0" smtClean="0"/>
          </a:p>
          <a:p>
            <a:pPr algn="just"/>
            <a:endParaRPr lang="ru-RU" sz="1300" dirty="0" smtClean="0"/>
          </a:p>
          <a:p>
            <a:pPr algn="just"/>
            <a:r>
              <a:rPr lang="ru-RU" sz="1300" dirty="0"/>
              <a:t>Раскрываются основные понятия и характеристики композиционных построений в области изобразительного искусства и дизайна. Описаны законы, приемы и принципы работы в различных техниках, с различными материалами, используемыми в дизайне. Уделено внимание истории зарождения и развития мирового предметного дизайна и ювелирного искусства.</a:t>
            </a:r>
          </a:p>
        </p:txBody>
      </p:sp>
    </p:spTree>
    <p:extLst>
      <p:ext uri="{BB962C8B-B14F-4D97-AF65-F5344CB8AC3E}">
        <p14:creationId xmlns:p14="http://schemas.microsoft.com/office/powerpoint/2010/main" val="1427010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4" y="188640"/>
            <a:ext cx="2016224" cy="30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244270"/>
            <a:ext cx="6624736" cy="1892826"/>
          </a:xfrm>
          <a:prstGeom prst="rect">
            <a:avLst/>
          </a:prstGeom>
        </p:spPr>
        <p:txBody>
          <a:bodyPr wrap="square">
            <a:spAutoFit/>
          </a:bodyPr>
          <a:lstStyle/>
          <a:p>
            <a:pPr algn="just"/>
            <a:r>
              <a:rPr lang="ru-RU" sz="1300" b="1" dirty="0"/>
              <a:t>Композиция : практикум для обучающихся по направлению подготовки 54.03.01 «Дизайн», профиль «Графический дизайн» / авт</a:t>
            </a:r>
            <a:r>
              <a:rPr lang="ru-RU" sz="1300" b="1" dirty="0" smtClean="0"/>
              <a:t>. </a:t>
            </a:r>
            <a:r>
              <a:rPr lang="ru-RU" sz="1300" b="1" dirty="0"/>
              <a:t>—</a:t>
            </a:r>
            <a:r>
              <a:rPr lang="ru-RU" sz="1300" b="1" dirty="0" smtClean="0"/>
              <a:t> </a:t>
            </a:r>
            <a:r>
              <a:rPr lang="ru-RU" sz="1300" b="1" dirty="0"/>
              <a:t>сост. Т. Ю. Казарина. —</a:t>
            </a:r>
            <a:r>
              <a:rPr lang="ru-RU" sz="1300" b="1" dirty="0" smtClean="0"/>
              <a:t> </a:t>
            </a:r>
            <a:r>
              <a:rPr lang="ru-RU" sz="1300" b="1" dirty="0"/>
              <a:t>Кемерово : Кемеров. гос. ин-т культуры, 2019. —</a:t>
            </a:r>
            <a:r>
              <a:rPr lang="ru-RU" sz="1300" b="1" dirty="0" smtClean="0"/>
              <a:t> </a:t>
            </a:r>
            <a:r>
              <a:rPr lang="ru-RU" sz="1300" b="1" dirty="0"/>
              <a:t>42 с: ил. </a:t>
            </a:r>
            <a:endParaRPr lang="ru-RU" sz="1300" b="1" dirty="0" smtClean="0"/>
          </a:p>
          <a:p>
            <a:pPr algn="just"/>
            <a:endParaRPr lang="ru-RU" sz="1300" b="1" dirty="0"/>
          </a:p>
          <a:p>
            <a:pPr algn="just"/>
            <a:r>
              <a:rPr lang="ru-RU" sz="1300" dirty="0"/>
              <a:t>Учебный курс по композиции является важным для формирования художественно-творческой культуры дизайнера, развития конструктивного, образного мышления. Профессия графического дизайнера требует практических умений в использовании приемов и средств гармонизации композиции в процессе выполнения творческих работ.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219390"/>
            <a:ext cx="2482974" cy="373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73016"/>
            <a:ext cx="6624736" cy="2492990"/>
          </a:xfrm>
          <a:prstGeom prst="rect">
            <a:avLst/>
          </a:prstGeom>
        </p:spPr>
        <p:txBody>
          <a:bodyPr wrap="square">
            <a:spAutoFit/>
          </a:bodyPr>
          <a:lstStyle/>
          <a:p>
            <a:pPr algn="just"/>
            <a:r>
              <a:rPr lang="ru-RU" sz="1300" b="1" dirty="0"/>
              <a:t>Котляров А. С.</a:t>
            </a:r>
            <a:r>
              <a:rPr lang="ru-RU" sz="1300" dirty="0"/>
              <a:t>  </a:t>
            </a:r>
            <a:r>
              <a:rPr lang="ru-RU" sz="1300" b="1" dirty="0"/>
              <a:t>Композиция изображения. Теория и практика : учебное пособие для СПО / А. С. Котляров, М. А. Кречетова. — 2-е изд., перераб. и доп. — Москва : Издательство Юрайт, </a:t>
            </a:r>
            <a:r>
              <a:rPr lang="ru-RU" sz="1300" b="1" dirty="0" smtClean="0"/>
              <a:t>2023. </a:t>
            </a:r>
            <a:r>
              <a:rPr lang="ru-RU" sz="1300" b="1" dirty="0"/>
              <a:t>— 122 с. — (Профессиональное образование). </a:t>
            </a:r>
            <a:endParaRPr lang="ru-RU" sz="1300" b="1" dirty="0" smtClean="0"/>
          </a:p>
          <a:p>
            <a:pPr algn="just"/>
            <a:endParaRPr lang="ru-RU" sz="1300" dirty="0"/>
          </a:p>
          <a:p>
            <a:pPr algn="just"/>
            <a:r>
              <a:rPr lang="ru-RU" sz="1300" dirty="0"/>
              <a:t>В учебном пособии излагаются основные вопросы, связанные с процессом создания и бытия художественной формы в изобразительном искусстве. Рассматриваются вопросы психофизиологии зрительного восприятия, художественного мышления и творческой практики в живописи и графике, на практических примерах исследуются изобразительные возможности средств художественного выражения, проводится анализ композиционных структур ряда известных произведений искусства.</a:t>
            </a:r>
          </a:p>
        </p:txBody>
      </p:sp>
    </p:spTree>
    <p:extLst>
      <p:ext uri="{BB962C8B-B14F-4D97-AF65-F5344CB8AC3E}">
        <p14:creationId xmlns:p14="http://schemas.microsoft.com/office/powerpoint/2010/main" val="142623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Обложка книги ОСНОВЫ КОМПОЗИЦИИ Воронова И.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7" y="-171401"/>
            <a:ext cx="2619718" cy="38164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5999" y="188640"/>
            <a:ext cx="6678488" cy="1492716"/>
          </a:xfrm>
          <a:prstGeom prst="rect">
            <a:avLst/>
          </a:prstGeom>
        </p:spPr>
        <p:txBody>
          <a:bodyPr wrap="square">
            <a:spAutoFit/>
          </a:bodyPr>
          <a:lstStyle/>
          <a:p>
            <a:pPr algn="just"/>
            <a:r>
              <a:rPr lang="ru-RU" sz="1300" b="1" dirty="0"/>
              <a:t>Воронова И. В. </a:t>
            </a:r>
            <a:r>
              <a:rPr lang="ru-RU" sz="1300" dirty="0"/>
              <a:t> </a:t>
            </a:r>
            <a:r>
              <a:rPr lang="ru-RU" sz="1300" b="1" dirty="0"/>
              <a:t>Основы композиции : учебное пособие / И. В. Воронова. — 2-е изд. — Москва : Издательство Юрайт, 2022. — 119 с. </a:t>
            </a:r>
            <a:endParaRPr lang="ru-RU" sz="1300" b="1" dirty="0" smtClean="0"/>
          </a:p>
          <a:p>
            <a:pPr algn="just"/>
            <a:endParaRPr lang="ru-RU" sz="1300" dirty="0" smtClean="0"/>
          </a:p>
          <a:p>
            <a:pPr algn="just"/>
            <a:r>
              <a:rPr lang="ru-RU" sz="1300" dirty="0" smtClean="0"/>
              <a:t>Учебное </a:t>
            </a:r>
            <a:r>
              <a:rPr lang="ru-RU" sz="1300" dirty="0"/>
              <a:t>наглядное пособие включает теоретические и практические материалы, а также наглядные материалы, выполненные студентами специальности «Декоративно-прикладное искусство и народные промыслы», профиль «Художественная керамика». </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448272" cy="364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5999" y="3789040"/>
            <a:ext cx="6678487" cy="2092881"/>
          </a:xfrm>
          <a:prstGeom prst="rect">
            <a:avLst/>
          </a:prstGeom>
        </p:spPr>
        <p:txBody>
          <a:bodyPr wrap="square">
            <a:spAutoFit/>
          </a:bodyPr>
          <a:lstStyle/>
          <a:p>
            <a:pPr algn="just"/>
            <a:r>
              <a:rPr lang="ru-RU" sz="1300" b="1" dirty="0"/>
              <a:t>Литвина Т. В.</a:t>
            </a:r>
            <a:r>
              <a:rPr lang="ru-RU" sz="1300" dirty="0"/>
              <a:t>  </a:t>
            </a:r>
            <a:r>
              <a:rPr lang="ru-RU" sz="1300" b="1" dirty="0"/>
              <a:t>Дизайн новых медиа : учебник / Т. В. Литвина. — 2-е изд., испр. и доп. — Москва : Издательство Юрайт, </a:t>
            </a:r>
            <a:r>
              <a:rPr lang="ru-RU" sz="1300" b="1" dirty="0" smtClean="0"/>
              <a:t>2023. </a:t>
            </a:r>
            <a:r>
              <a:rPr lang="ru-RU" sz="1300" b="1" dirty="0"/>
              <a:t>— 181 с. </a:t>
            </a:r>
            <a:endParaRPr lang="ru-RU" sz="1300" b="1" dirty="0" smtClean="0"/>
          </a:p>
          <a:p>
            <a:pPr algn="just"/>
            <a:endParaRPr lang="ru-RU" sz="1300" b="1" dirty="0"/>
          </a:p>
          <a:p>
            <a:pPr algn="just"/>
            <a:r>
              <a:rPr lang="ru-RU" sz="1300" dirty="0"/>
              <a:t>Учебник посвящен описанию различных приемов создания динамической экранной композиции с использованием традиционных художественных средств (набросков, эскизов, поисковых макетов и т.п.) и современных цифровых технологий, позволяющих создать итоговый медиапродукт. Представлены разные этапы и особенности становления телевизионного дизайна, приведены примеры эскизного создания статичных графических элементов и др. Учебник содержит богатый иллюстративный материал.</a:t>
            </a:r>
          </a:p>
        </p:txBody>
      </p:sp>
    </p:spTree>
    <p:extLst>
      <p:ext uri="{BB962C8B-B14F-4D97-AF65-F5344CB8AC3E}">
        <p14:creationId xmlns:p14="http://schemas.microsoft.com/office/powerpoint/2010/main" val="167052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1175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116632"/>
            <a:ext cx="6552728" cy="3493264"/>
          </a:xfrm>
          <a:prstGeom prst="rect">
            <a:avLst/>
          </a:prstGeom>
        </p:spPr>
        <p:txBody>
          <a:bodyPr wrap="square">
            <a:spAutoFit/>
          </a:bodyPr>
          <a:lstStyle/>
          <a:p>
            <a:pPr algn="just"/>
            <a:r>
              <a:rPr lang="ru-RU" sz="1300" b="1" dirty="0"/>
              <a:t>Дубровин В. М</a:t>
            </a:r>
            <a:r>
              <a:rPr lang="ru-RU" sz="1300" i="1" dirty="0"/>
              <a:t>. </a:t>
            </a:r>
            <a:r>
              <a:rPr lang="ru-RU" sz="1300" b="1" dirty="0"/>
              <a:t>Основы изобразительного искусства : учебное пособие для СПО / В. М. Дубровин; под научной редакцией В. В. Корешкова. — 2-е изд. — Москва : Издательство Юрайт, </a:t>
            </a:r>
            <a:r>
              <a:rPr lang="ru-RU" sz="1300" b="1" dirty="0" smtClean="0"/>
              <a:t>2023. </a:t>
            </a:r>
            <a:r>
              <a:rPr lang="ru-RU" sz="1300" b="1" dirty="0"/>
              <a:t>— Москва : МГПУ. — 360 с. — (Профессиональное образование). </a:t>
            </a:r>
            <a:endParaRPr lang="ru-RU" sz="1300" b="1" dirty="0" smtClean="0"/>
          </a:p>
          <a:p>
            <a:pPr algn="just"/>
            <a:endParaRPr lang="ru-RU" sz="1300" dirty="0"/>
          </a:p>
          <a:p>
            <a:pPr algn="just"/>
            <a:r>
              <a:rPr lang="ru-RU" sz="1300" dirty="0" smtClean="0"/>
              <a:t>В </a:t>
            </a:r>
            <a:r>
              <a:rPr lang="ru-RU" sz="1300" dirty="0"/>
              <a:t>первой части рассматриваются актуальные проблемы художественного образования в процессе обучения основам станковой композиции. Затрагиваются теоретические вопросы художественного творчества, раскрываются некоторые особенности создания реалистической станковой композиции, законы композиции, правила и приемы, используемые художником в процессе создания художественного произведения, художественного образа. Во второй части пособия рассматриваются практические аспекты в процессе создания станковой композиции; затрагиваются методы ведения работы, раскрываются некоторые особенности создания станковой композиции, в том числе использования формальной составляющей художественной формы в сюжетной тематической композиции.</a:t>
            </a:r>
          </a:p>
        </p:txBody>
      </p:sp>
      <p:sp>
        <p:nvSpPr>
          <p:cNvPr id="6" name="Прямоугольник 5"/>
          <p:cNvSpPr/>
          <p:nvPr/>
        </p:nvSpPr>
        <p:spPr>
          <a:xfrm>
            <a:off x="2483768" y="4005064"/>
            <a:ext cx="6448708" cy="1892826"/>
          </a:xfrm>
          <a:prstGeom prst="rect">
            <a:avLst/>
          </a:prstGeom>
        </p:spPr>
        <p:txBody>
          <a:bodyPr wrap="square">
            <a:spAutoFit/>
          </a:bodyPr>
          <a:lstStyle/>
          <a:p>
            <a:pPr algn="just"/>
            <a:r>
              <a:rPr lang="ru-RU" sz="1300" b="1" dirty="0"/>
              <a:t>Шарков Ф. И. Константы Г</a:t>
            </a:r>
            <a:r>
              <a:rPr lang="ru-RU" sz="1300" b="1" dirty="0" smtClean="0"/>
              <a:t>удвилла</a:t>
            </a:r>
            <a:r>
              <a:rPr lang="ru-RU" sz="1300" b="1" dirty="0"/>
              <a:t>: стиль, паблисити, репутация, имидж и бренд фирмы: учебное пособие / Ф. И</a:t>
            </a:r>
            <a:r>
              <a:rPr lang="ru-RU" sz="1300" b="1" dirty="0" smtClean="0"/>
              <a:t>. Шарков</a:t>
            </a:r>
            <a:r>
              <a:rPr lang="ru-RU" sz="1300" b="1" dirty="0"/>
              <a:t>. — 3-е изд. — Москва : Дашков и К, "Издательство Шаркова", 2020. — 270 с. </a:t>
            </a:r>
            <a:endParaRPr lang="ru-RU" sz="1300" b="1" dirty="0" smtClean="0"/>
          </a:p>
          <a:p>
            <a:pPr algn="just"/>
            <a:endParaRPr lang="ru-RU" sz="1300" b="1" dirty="0" smtClean="0"/>
          </a:p>
          <a:p>
            <a:pPr algn="just"/>
            <a:r>
              <a:rPr lang="ru-RU" sz="1300" dirty="0"/>
              <a:t>В книге сделана попытка систематизировать все основные структурные составляющие нематериального актива организации путем введения в оборот понятия "гудвилл" в его расширительном использовании. Стиль, паблисити, репутация, имидж и бренд организации рассматриваются как константы гудвилла.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65069"/>
            <a:ext cx="2232249" cy="322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51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70006" y="476672"/>
            <a:ext cx="6749405" cy="2092881"/>
          </a:xfrm>
          <a:prstGeom prst="rect">
            <a:avLst/>
          </a:prstGeom>
        </p:spPr>
        <p:txBody>
          <a:bodyPr wrap="square">
            <a:spAutoFit/>
          </a:bodyPr>
          <a:lstStyle/>
          <a:p>
            <a:pPr algn="just"/>
            <a:r>
              <a:rPr lang="ru-RU" sz="1300" b="1" dirty="0"/>
              <a:t>Безрукова Е. А. Шрифты : шрифтовая графика : учебное пособие / Е. А. Безрукова, Г. Ю. Мхитарян. — 2-е изд. — Москва : Юрайт, 2022. — 116 с</a:t>
            </a:r>
            <a:r>
              <a:rPr lang="ru-RU" sz="1300" b="1" dirty="0" smtClean="0"/>
              <a:t>.</a:t>
            </a:r>
          </a:p>
          <a:p>
            <a:pPr algn="just"/>
            <a:endParaRPr lang="ru-RU" sz="1300" dirty="0" smtClean="0"/>
          </a:p>
          <a:p>
            <a:pPr algn="just"/>
            <a:r>
              <a:rPr lang="ru-RU" sz="13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08" y="-171400"/>
            <a:ext cx="268890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29" y="3284984"/>
            <a:ext cx="2612926" cy="375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70006" y="4191444"/>
            <a:ext cx="6731159" cy="1892826"/>
          </a:xfrm>
          <a:prstGeom prst="rect">
            <a:avLst/>
          </a:prstGeom>
        </p:spPr>
        <p:txBody>
          <a:bodyPr wrap="square">
            <a:spAutoFit/>
          </a:bodyPr>
          <a:lstStyle/>
          <a:p>
            <a:pPr algn="just"/>
            <a:r>
              <a:rPr lang="ru-RU" sz="1300" b="1" dirty="0"/>
              <a:t>Корытов О. В.</a:t>
            </a:r>
            <a:r>
              <a:rPr lang="ru-RU" sz="1300" dirty="0"/>
              <a:t>  </a:t>
            </a:r>
            <a:r>
              <a:rPr lang="ru-RU" sz="1300" b="1" dirty="0"/>
              <a:t>Дизайн иллюстрированной книги : учебное пособие / О. В. Корытов. — Москва : Издательство Юрайт, </a:t>
            </a:r>
            <a:r>
              <a:rPr lang="ru-RU" sz="1300" b="1" dirty="0" smtClean="0"/>
              <a:t>2023. </a:t>
            </a:r>
            <a:r>
              <a:rPr lang="ru-RU" sz="1300" b="1" dirty="0"/>
              <a:t>— 122 с. </a:t>
            </a:r>
            <a:endParaRPr lang="ru-RU" sz="1300" b="1" dirty="0" smtClean="0"/>
          </a:p>
          <a:p>
            <a:pPr algn="just"/>
            <a:endParaRPr lang="ru-RU" sz="1300" b="1" dirty="0"/>
          </a:p>
          <a:p>
            <a:pPr algn="just"/>
            <a:r>
              <a:rPr lang="ru-RU" sz="1300" dirty="0"/>
              <a:t>В курсе раскрываются основные принципы работы над дизайном и иллюстрированием произведений художественной литературы, где главное — это понимание целостности и единства книжного организма, взаимоотношений книга — читатель, роли композиционно-ритмической структуры в едином книжном ансамбле, взаимосвязи композиции книги и ее конструкции.</a:t>
            </a:r>
          </a:p>
        </p:txBody>
      </p:sp>
    </p:spTree>
    <p:extLst>
      <p:ext uri="{BB962C8B-B14F-4D97-AF65-F5344CB8AC3E}">
        <p14:creationId xmlns:p14="http://schemas.microsoft.com/office/powerpoint/2010/main" val="3146367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620" y="2132856"/>
            <a:ext cx="6840760" cy="1569660"/>
          </a:xfrm>
          <a:prstGeom prst="rect">
            <a:avLst/>
          </a:prstGeom>
        </p:spPr>
        <p:txBody>
          <a:bodyPr wrap="square">
            <a:spAutoFit/>
          </a:bodyPr>
          <a:lstStyle/>
          <a:p>
            <a:pPr algn="ctr"/>
            <a:r>
              <a:rPr lang="ru-RU" sz="3200" b="1" dirty="0" smtClean="0"/>
              <a:t>ОП.05 </a:t>
            </a:r>
          </a:p>
          <a:p>
            <a:pPr algn="ctr"/>
            <a:r>
              <a:rPr lang="ru-RU" sz="3200" b="1" dirty="0" smtClean="0"/>
              <a:t>ОСНОВЫ </a:t>
            </a:r>
            <a:r>
              <a:rPr lang="ru-RU" sz="3200" b="1" dirty="0"/>
              <a:t>ЭКОНОМИЧЕСКОЙ ДЕЯТЕЛЬНОСТИ</a:t>
            </a:r>
            <a:endParaRPr lang="ru-RU" sz="3200" dirty="0"/>
          </a:p>
        </p:txBody>
      </p:sp>
    </p:spTree>
    <p:extLst>
      <p:ext uri="{BB962C8B-B14F-4D97-AF65-F5344CB8AC3E}">
        <p14:creationId xmlns:p14="http://schemas.microsoft.com/office/powerpoint/2010/main" val="301174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znanium.com/cover/1861/1861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16631"/>
            <a:ext cx="2100338" cy="300956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243456"/>
            <a:ext cx="6552728" cy="2693045"/>
          </a:xfrm>
          <a:prstGeom prst="rect">
            <a:avLst/>
          </a:prstGeom>
        </p:spPr>
        <p:txBody>
          <a:bodyPr wrap="square">
            <a:spAutoFit/>
          </a:bodyPr>
          <a:lstStyle/>
          <a:p>
            <a:pPr algn="just"/>
            <a:r>
              <a:rPr lang="ru-RU" sz="1300" b="1" dirty="0"/>
              <a:t>Володина Е. Б. Материаловедение: дизайн, архитектура : учебное пособие : в 2 томах. Том 1 / Е.Б. Володина. — Москва : ИНФРА-М, </a:t>
            </a:r>
            <a:r>
              <a:rPr lang="ru-RU" sz="1300" b="1" dirty="0" smtClean="0"/>
              <a:t>2023. </a:t>
            </a:r>
            <a:r>
              <a:rPr lang="ru-RU" sz="1300" b="1" dirty="0"/>
              <a:t>— 388 с. — (Среднее профессиональное образование). </a:t>
            </a:r>
            <a:endParaRPr lang="ru-RU" sz="1300" b="1" dirty="0" smtClean="0"/>
          </a:p>
          <a:p>
            <a:pPr algn="just"/>
            <a:endParaRPr lang="ru-RU" sz="1300" dirty="0"/>
          </a:p>
          <a:p>
            <a:pPr algn="just"/>
            <a:r>
              <a:rPr lang="ru-RU" sz="13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02" y="3321959"/>
            <a:ext cx="2064909" cy="313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59" y="3572949"/>
            <a:ext cx="6572065" cy="2739211"/>
          </a:xfrm>
          <a:prstGeom prst="rect">
            <a:avLst/>
          </a:prstGeom>
        </p:spPr>
        <p:txBody>
          <a:bodyPr wrap="square">
            <a:spAutoFit/>
          </a:bodyPr>
          <a:lstStyle/>
          <a:p>
            <a:pPr algn="just"/>
            <a:r>
              <a:rPr lang="ru-RU" sz="1300" b="1" dirty="0"/>
              <a:t>Володина Е. Б.</a:t>
            </a:r>
            <a:r>
              <a:rPr lang="ru-RU" sz="1300" dirty="0"/>
              <a:t> </a:t>
            </a:r>
            <a:r>
              <a:rPr lang="ru-RU" sz="1300" b="1" dirty="0"/>
              <a:t>Материаловедение: дизайн, архитектура : учебное пособие : в 2 томах. Том 2 / Е.Б. Володина. — Москва : ИНФРА-М, </a:t>
            </a:r>
            <a:r>
              <a:rPr lang="ru-RU" sz="1300" b="1" dirty="0" smtClean="0"/>
              <a:t>2023. </a:t>
            </a:r>
            <a:r>
              <a:rPr lang="ru-RU" sz="1300" b="1" dirty="0"/>
              <a:t>— 432 с. — (Среднее профессиональное образование). </a:t>
            </a:r>
            <a:endParaRPr lang="ru-RU" sz="1300" b="1" dirty="0" smtClean="0"/>
          </a:p>
          <a:p>
            <a:pPr algn="just"/>
            <a:endParaRPr lang="ru-RU" sz="1300" dirty="0"/>
          </a:p>
          <a:p>
            <a:pPr algn="just"/>
            <a:r>
              <a:rPr lang="ru-RU" sz="1300" dirty="0" smtClean="0"/>
              <a:t>Второй </a:t>
            </a:r>
            <a:r>
              <a:rPr lang="ru-RU" sz="1300" dirty="0"/>
              <a:t>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spTree>
    <p:extLst>
      <p:ext uri="{BB962C8B-B14F-4D97-AF65-F5344CB8AC3E}">
        <p14:creationId xmlns:p14="http://schemas.microsoft.com/office/powerpoint/2010/main" val="185123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915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16632"/>
            <a:ext cx="6552727" cy="2893100"/>
          </a:xfrm>
          <a:prstGeom prst="rect">
            <a:avLst/>
          </a:prstGeom>
        </p:spPr>
        <p:txBody>
          <a:bodyPr wrap="square">
            <a:spAutoFit/>
          </a:bodyPr>
          <a:lstStyle/>
          <a:p>
            <a:pPr algn="just"/>
            <a:r>
              <a:rPr lang="ru-RU" sz="1300" b="1" dirty="0"/>
              <a:t>Грибов В. Д.</a:t>
            </a:r>
            <a:r>
              <a:rPr lang="ru-RU" sz="1300" dirty="0"/>
              <a:t>  </a:t>
            </a:r>
            <a:r>
              <a:rPr lang="ru-RU" sz="1300" b="1" dirty="0"/>
              <a:t>Экономика организации (предприятия) : учебник / В. Д. Грибов, В. П. Грузинов, В. А. Кузьменко. — Москва : КноРус, </a:t>
            </a:r>
            <a:r>
              <a:rPr lang="ru-RU" sz="1300" b="1" dirty="0" smtClean="0"/>
              <a:t>2023. </a:t>
            </a:r>
            <a:r>
              <a:rPr lang="ru-RU" sz="1300" b="1" dirty="0"/>
              <a:t>— 407 с. — (Среднее профессиональное образование). </a:t>
            </a:r>
            <a:endParaRPr lang="ru-RU" sz="1300" b="1" dirty="0" smtClean="0"/>
          </a:p>
          <a:p>
            <a:pPr algn="just"/>
            <a:endParaRPr lang="ru-RU" sz="1300" dirty="0"/>
          </a:p>
          <a:p>
            <a:pPr algn="just"/>
            <a:r>
              <a:rPr lang="ru-RU" sz="13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78956"/>
            <a:ext cx="2091524" cy="313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4420278"/>
            <a:ext cx="6516069" cy="1492716"/>
          </a:xfrm>
          <a:prstGeom prst="rect">
            <a:avLst/>
          </a:prstGeom>
        </p:spPr>
        <p:txBody>
          <a:bodyPr wrap="square">
            <a:spAutoFit/>
          </a:bodyPr>
          <a:lstStyle/>
          <a:p>
            <a:pPr algn="just"/>
            <a:r>
              <a:rPr lang="ru-RU" sz="1300" b="1" dirty="0"/>
              <a:t>Грибов В. Д.</a:t>
            </a:r>
            <a:r>
              <a:rPr lang="ru-RU" sz="1300" dirty="0"/>
              <a:t> </a:t>
            </a:r>
            <a:r>
              <a:rPr lang="ru-RU" sz="1300" b="1" dirty="0"/>
              <a:t>Экономические и правовые основы профессиональной деятельности : учебное пособие / В. Д. Грибов. — Москва : КноРус, 2023. — 185 с. — (Среднее профессиональное образование). </a:t>
            </a:r>
            <a:endParaRPr lang="ru-RU" sz="1300" b="1" dirty="0" smtClean="0"/>
          </a:p>
          <a:p>
            <a:pPr algn="just"/>
            <a:endParaRPr lang="ru-RU" sz="1300" b="1" dirty="0" smtClean="0"/>
          </a:p>
          <a:p>
            <a:pPr algn="just"/>
            <a:r>
              <a:rPr lang="ru-RU" sz="1300" dirty="0"/>
              <a:t>Рассматривается комплекс экономических и правовых вопросов профессиональной деятельности работников </a:t>
            </a:r>
            <a:r>
              <a:rPr lang="ru-RU" sz="1300" dirty="0" smtClean="0"/>
              <a:t>предприятий.</a:t>
            </a:r>
            <a:endParaRPr lang="ru-RU" sz="1300" dirty="0"/>
          </a:p>
          <a:p>
            <a:pPr algn="just"/>
            <a:endParaRPr lang="ru-RU" sz="1300" dirty="0"/>
          </a:p>
        </p:txBody>
      </p:sp>
    </p:spTree>
    <p:extLst>
      <p:ext uri="{BB962C8B-B14F-4D97-AF65-F5344CB8AC3E}">
        <p14:creationId xmlns:p14="http://schemas.microsoft.com/office/powerpoint/2010/main" val="2545259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59" y="3717032"/>
            <a:ext cx="6552727" cy="2693045"/>
          </a:xfrm>
          <a:prstGeom prst="rect">
            <a:avLst/>
          </a:prstGeom>
        </p:spPr>
        <p:txBody>
          <a:bodyPr wrap="square">
            <a:spAutoFit/>
          </a:bodyPr>
          <a:lstStyle/>
          <a:p>
            <a:pPr algn="just"/>
            <a:r>
              <a:rPr lang="ru-RU" sz="1300" b="1" dirty="0"/>
              <a:t>Котерова Н. П.</a:t>
            </a:r>
            <a:r>
              <a:rPr lang="ru-RU" sz="1300" dirty="0"/>
              <a:t> </a:t>
            </a:r>
            <a:r>
              <a:rPr lang="ru-RU" sz="1300" b="1" dirty="0"/>
              <a:t>Экономика организации : учебное пособие / Н. П. Котерова. — 13-е изд., перераб. и доп. — Москва : ИЦ Академия, 2020. — 320 с. </a:t>
            </a:r>
            <a:r>
              <a:rPr lang="ru-RU" sz="1300" b="1" dirty="0" smtClean="0"/>
              <a:t>— (</a:t>
            </a:r>
            <a:r>
              <a:rPr lang="ru-RU" sz="1300" b="1" dirty="0"/>
              <a:t>Профессиональное образование</a:t>
            </a:r>
            <a:r>
              <a:rPr lang="ru-RU" sz="1300" b="1" dirty="0" smtClean="0"/>
              <a:t>).</a:t>
            </a:r>
          </a:p>
          <a:p>
            <a:pPr algn="just"/>
            <a:endParaRPr lang="ru-RU" sz="1300" dirty="0"/>
          </a:p>
          <a:p>
            <a:pPr algn="just"/>
            <a:r>
              <a:rPr lang="ru-RU" sz="1300" dirty="0"/>
              <a:t>В доступной форме рассмотрены типы экономических систем; приведена история становления рынка, современная классификация рынков, проблемы рыночных отношений; включены последние данные о различных формах предпринимательства. Рассмотрены механизмы формирования цен и политика ценообразования в настоящий момент. Включен учебный материал, посвященный производственным фондам предприятия, в частности методам расчета амортизационных отчислений, представленных в соответствии с последними экономическими постановлениями.</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83290"/>
            <a:ext cx="2039197" cy="30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50125"/>
            <a:ext cx="2520279"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59" y="260648"/>
            <a:ext cx="6552726" cy="3093154"/>
          </a:xfrm>
          <a:prstGeom prst="rect">
            <a:avLst/>
          </a:prstGeom>
        </p:spPr>
        <p:txBody>
          <a:bodyPr wrap="square">
            <a:spAutoFit/>
          </a:bodyPr>
          <a:lstStyle/>
          <a:p>
            <a:pPr algn="just"/>
            <a:r>
              <a:rPr lang="ru-RU" sz="1300" b="1" dirty="0"/>
              <a:t>Попова Н. Ф.</a:t>
            </a:r>
            <a:r>
              <a:rPr lang="ru-RU" sz="1300" dirty="0"/>
              <a:t>  </a:t>
            </a:r>
            <a:r>
              <a:rPr lang="ru-RU" sz="1300" b="1" dirty="0"/>
              <a:t>Правовое регулирование экономической деятельности : учебник / Н. Ф. Попова ; под редакцией М. А. Лапиной. — 3-е изд., перераб. и доп. — Москва : Издательство Юрайт, 2023. — 307 с. </a:t>
            </a:r>
            <a:endParaRPr lang="ru-RU" sz="1300" b="1" dirty="0" smtClean="0"/>
          </a:p>
          <a:p>
            <a:pPr algn="just"/>
            <a:endParaRPr lang="ru-RU" sz="1300" dirty="0"/>
          </a:p>
          <a:p>
            <a:pPr algn="just"/>
            <a:r>
              <a:rPr lang="ru-RU" sz="1300" dirty="0"/>
              <a:t>В курсе раскрываются понятие и содержание экономических отношений; понятие правового регулирования экономической деятельности и его основные направления; правовые основы экономической, финансовой, налоговой, бюджетной, банковской и валютной систем российского государства; субъекты экономической деятельности (физические лица, юридические лица, публично-правовые образования, иностранные субъекты); государственное регулирование инвестиционной, антимонопольной деятельности субъектов экономической деятельности, природопользования и охраны окружающей среды, осуществление государственного контроля и надзора в сфере экономической деятельности. </a:t>
            </a:r>
          </a:p>
        </p:txBody>
      </p:sp>
    </p:spTree>
    <p:extLst>
      <p:ext uri="{BB962C8B-B14F-4D97-AF65-F5344CB8AC3E}">
        <p14:creationId xmlns:p14="http://schemas.microsoft.com/office/powerpoint/2010/main" val="765973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3" y="17647"/>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260648"/>
            <a:ext cx="6552728" cy="2492990"/>
          </a:xfrm>
          <a:prstGeom prst="rect">
            <a:avLst/>
          </a:prstGeom>
        </p:spPr>
        <p:txBody>
          <a:bodyPr wrap="square">
            <a:spAutoFit/>
          </a:bodyPr>
          <a:lstStyle/>
          <a:p>
            <a:pPr algn="just"/>
            <a:r>
              <a:rPr lang="ru-RU" sz="1300" b="1" dirty="0"/>
              <a:t>Толкачев С. А. Основы экономической теории : учебник и практикум для СПО / С. А. Толкачев [и др.] ; под редакцией С. А. Толкачева. — </a:t>
            </a:r>
            <a:r>
              <a:rPr lang="ru-RU" sz="1300" b="1" dirty="0" smtClean="0"/>
              <a:t>3-е </a:t>
            </a:r>
            <a:r>
              <a:rPr lang="ru-RU" sz="1300" b="1" dirty="0"/>
              <a:t>изд., перераб. и доп. — Москва : Юрайт, </a:t>
            </a:r>
            <a:r>
              <a:rPr lang="ru-RU" sz="1300" b="1" dirty="0" smtClean="0"/>
              <a:t>2023. </a:t>
            </a:r>
            <a:r>
              <a:rPr lang="ru-RU" sz="1300" b="1" dirty="0"/>
              <a:t>— 410 с. — (Профессиональное образование). </a:t>
            </a:r>
            <a:endParaRPr lang="ru-RU" sz="1300" b="1" dirty="0" smtClean="0"/>
          </a:p>
          <a:p>
            <a:pPr algn="just"/>
            <a:endParaRPr lang="ru-RU" sz="1300" dirty="0"/>
          </a:p>
          <a:p>
            <a:pPr algn="just"/>
            <a:r>
              <a:rPr lang="ru-RU" sz="1300" dirty="0"/>
              <a:t>В учебнике описаны предмет и метод экономической теории, изложены основные теоретические концепции микро- и макроэкономики, показаны практические аспекты их реализации. Рассмотрены мировое хозяйство, его сущность и закономерность развития, и международные экономические отношения. В каждой главе настоящего издания содержится практикум, включающий контрольные вопросы, тесты, задачи, кейсы.</a:t>
            </a:r>
          </a:p>
        </p:txBody>
      </p:sp>
      <p:sp>
        <p:nvSpPr>
          <p:cNvPr id="4" name="Прямоугольник 3"/>
          <p:cNvSpPr/>
          <p:nvPr/>
        </p:nvSpPr>
        <p:spPr>
          <a:xfrm>
            <a:off x="2275209" y="3789040"/>
            <a:ext cx="6768752" cy="2292935"/>
          </a:xfrm>
          <a:prstGeom prst="rect">
            <a:avLst/>
          </a:prstGeom>
        </p:spPr>
        <p:txBody>
          <a:bodyPr wrap="square">
            <a:spAutoFit/>
          </a:bodyPr>
          <a:lstStyle/>
          <a:p>
            <a:pPr lvl="0" algn="just"/>
            <a:r>
              <a:rPr lang="ru-RU" sz="1300" b="1" dirty="0">
                <a:solidFill>
                  <a:prstClr val="white"/>
                </a:solidFill>
              </a:rPr>
              <a:t>Иванов, А. В. Основы печатного дела : учебное пособие / А. В. Иванов, Ю. Н. Самарин, В. И. Солонец ; под. ред. А. В. Иванов. </a:t>
            </a:r>
            <a:r>
              <a:rPr lang="ru-RU" sz="1300" b="1" dirty="0"/>
              <a:t>—</a:t>
            </a:r>
            <a:r>
              <a:rPr lang="ru-RU" sz="1300" b="1" dirty="0" smtClean="0">
                <a:solidFill>
                  <a:prstClr val="white"/>
                </a:solidFill>
              </a:rPr>
              <a:t> </a:t>
            </a:r>
            <a:r>
              <a:rPr lang="ru-RU" sz="1300" b="1" dirty="0">
                <a:solidFill>
                  <a:prstClr val="white"/>
                </a:solidFill>
              </a:rPr>
              <a:t>Санкт-Петербург : Издательско-полиграфическая ассоциация высших учебных заведений, 2019. </a:t>
            </a:r>
            <a:r>
              <a:rPr lang="ru-RU" sz="1300" b="1" dirty="0"/>
              <a:t>—</a:t>
            </a:r>
            <a:r>
              <a:rPr lang="ru-RU" sz="1300" b="1" dirty="0" smtClean="0">
                <a:solidFill>
                  <a:prstClr val="white"/>
                </a:solidFill>
              </a:rPr>
              <a:t> </a:t>
            </a:r>
            <a:r>
              <a:rPr lang="ru-RU" sz="1300" b="1" dirty="0">
                <a:solidFill>
                  <a:prstClr val="white"/>
                </a:solidFill>
              </a:rPr>
              <a:t>206 с. </a:t>
            </a:r>
            <a:endParaRPr lang="ru-RU" sz="1300" b="1" dirty="0" smtClean="0">
              <a:solidFill>
                <a:prstClr val="white"/>
              </a:solidFill>
            </a:endParaRPr>
          </a:p>
          <a:p>
            <a:pPr lvl="0" algn="just"/>
            <a:endParaRPr lang="ru-RU" sz="1300" b="1" dirty="0">
              <a:solidFill>
                <a:prstClr val="white"/>
              </a:solidFill>
            </a:endParaRPr>
          </a:p>
          <a:p>
            <a:pPr algn="just"/>
            <a:r>
              <a:rPr lang="ru-RU" sz="1300" dirty="0"/>
              <a:t>В учебном пособии изложены основные сведения о технологических процессах производства печатной продукции. Приведены сведения о конструкции и характеристиках печатной продукции, технологических операциях допечатного, печатного и послепечатного процессов; материалах, используемых при изготовлении печатных изданий, о полиграфическом оборудовании и средствах управления производством. </a:t>
            </a:r>
            <a:endParaRPr lang="ru-RU" sz="1300" b="1" dirty="0">
              <a:solidFill>
                <a:prstClr val="white"/>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94" y="3688376"/>
            <a:ext cx="200719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293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Обложка книги ОРГАНИЗАЦИЯ ПРОИЗВОДСТВА. ПРАКТИКУМ Под общ. ред. Иванова И. 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 y="62274"/>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11760" y="188640"/>
            <a:ext cx="6624736" cy="3293209"/>
          </a:xfrm>
          <a:prstGeom prst="rect">
            <a:avLst/>
          </a:prstGeom>
        </p:spPr>
        <p:txBody>
          <a:bodyPr wrap="square">
            <a:spAutoFit/>
          </a:bodyPr>
          <a:lstStyle/>
          <a:p>
            <a:pPr algn="just"/>
            <a:r>
              <a:rPr lang="ru-RU" sz="1300" b="1" dirty="0"/>
              <a:t>Иванов И. Н. Организация производства. Практикум : учебное пособие для СПО / И. Н. Иванов [и др.]; под общей редакцией И. Н. Иванова. — Москва : Юрайт, </a:t>
            </a:r>
            <a:r>
              <a:rPr lang="ru-RU" sz="1300" b="1" dirty="0" smtClean="0"/>
              <a:t>2023. </a:t>
            </a:r>
            <a:r>
              <a:rPr lang="ru-RU" sz="1300" b="1" dirty="0"/>
              <a:t>— 362 с. . — (Профессиональное образование). </a:t>
            </a:r>
            <a:endParaRPr lang="ru-RU" sz="1300" b="1" dirty="0" smtClean="0"/>
          </a:p>
          <a:p>
            <a:pPr algn="just"/>
            <a:endParaRPr lang="ru-RU" sz="1300" dirty="0"/>
          </a:p>
          <a:p>
            <a:pPr algn="just"/>
            <a:r>
              <a:rPr lang="ru-RU" sz="1300" dirty="0"/>
              <a:t>Учебное 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52" y="3614701"/>
            <a:ext cx="2001983" cy="31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7710" y="4005064"/>
            <a:ext cx="6618786" cy="2092881"/>
          </a:xfrm>
          <a:prstGeom prst="rect">
            <a:avLst/>
          </a:prstGeom>
        </p:spPr>
        <p:txBody>
          <a:bodyPr wrap="square">
            <a:spAutoFit/>
          </a:bodyPr>
          <a:lstStyle/>
          <a:p>
            <a:pPr algn="just"/>
            <a:r>
              <a:rPr lang="ru-RU" sz="1300" b="1" dirty="0"/>
              <a:t>Дмитриева О. Н.</a:t>
            </a:r>
            <a:r>
              <a:rPr lang="ru-RU" sz="1300" dirty="0"/>
              <a:t> </a:t>
            </a:r>
            <a:r>
              <a:rPr lang="ru-RU" sz="1300" b="1" dirty="0"/>
              <a:t>Особенности учета и экономического анализа деятельности издательства: учебное пособие / О. Н. Дмитриева. — Москва : НИЦ ИНФРА-М, 2020. — 244 с. </a:t>
            </a:r>
            <a:endParaRPr lang="ru-RU" sz="1300" b="1" dirty="0" smtClean="0"/>
          </a:p>
          <a:p>
            <a:pPr algn="just"/>
            <a:endParaRPr lang="ru-RU" sz="1300" dirty="0"/>
          </a:p>
          <a:p>
            <a:pPr algn="just"/>
            <a:r>
              <a:rPr lang="ru-RU" sz="1300" dirty="0"/>
              <a:t>Изложена специфика учета расходов на производство и продажу издательской продукции (работ, услуг) по элементам затрат и статья калькуляции. Приведены правовые основы взаимоотношений издательства с авторами, полиграфическими организациями распространителями издательской продукции. Освещена методика экономического анализа деятельности издательства на сквозном примере. </a:t>
            </a:r>
          </a:p>
        </p:txBody>
      </p:sp>
    </p:spTree>
    <p:extLst>
      <p:ext uri="{BB962C8B-B14F-4D97-AF65-F5344CB8AC3E}">
        <p14:creationId xmlns:p14="http://schemas.microsoft.com/office/powerpoint/2010/main" val="3156407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2" y="-114300"/>
            <a:ext cx="2520281"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1" y="260648"/>
            <a:ext cx="6552728" cy="2092881"/>
          </a:xfrm>
          <a:prstGeom prst="rect">
            <a:avLst/>
          </a:prstGeom>
        </p:spPr>
        <p:txBody>
          <a:bodyPr wrap="square">
            <a:spAutoFit/>
          </a:bodyPr>
          <a:lstStyle/>
          <a:p>
            <a:pPr algn="just"/>
            <a:r>
              <a:rPr lang="ru-RU" sz="1300" b="1" dirty="0"/>
              <a:t>Колышкин А. В. Экономика организации : учебник и практикум для СПО / А. В. Колышкин [и др.] ; под редакцией А. В. Колышкина, С. А. Смирнова. — Москва : Издательство Юрайт, </a:t>
            </a:r>
            <a:r>
              <a:rPr lang="ru-RU" sz="1300" b="1" dirty="0" smtClean="0"/>
              <a:t>2023. </a:t>
            </a:r>
            <a:r>
              <a:rPr lang="ru-RU" sz="1300" b="1" dirty="0"/>
              <a:t>— 498 с. — (Профессиональное образование). </a:t>
            </a:r>
            <a:endParaRPr lang="ru-RU" sz="1300" b="1" dirty="0" smtClean="0"/>
          </a:p>
          <a:p>
            <a:pPr algn="just"/>
            <a:endParaRPr lang="ru-RU" sz="1300" dirty="0"/>
          </a:p>
          <a:p>
            <a:pPr algn="just"/>
            <a:r>
              <a:rPr lang="ru-RU" sz="1300" dirty="0"/>
              <a:t>Удачное сочетание классического подхода к подаче материала и открытости к последним изменениям, происходящим в экономике организации, — важная особенность настоящего курса, способствующая развитию у студентов практического экономического мышления и умения видеть возможности для оптимизации деятельности.</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8" y="3314700"/>
            <a:ext cx="2218726"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1" y="3429000"/>
            <a:ext cx="6552727" cy="2893100"/>
          </a:xfrm>
          <a:prstGeom prst="rect">
            <a:avLst/>
          </a:prstGeom>
        </p:spPr>
        <p:txBody>
          <a:bodyPr wrap="square">
            <a:spAutoFit/>
          </a:bodyPr>
          <a:lstStyle/>
          <a:p>
            <a:pPr algn="just"/>
            <a:r>
              <a:rPr lang="ru-RU" sz="1300" b="1" dirty="0"/>
              <a:t>Сергеев А. А</a:t>
            </a:r>
            <a:r>
              <a:rPr lang="ru-RU" sz="1300" dirty="0"/>
              <a:t>.</a:t>
            </a:r>
            <a:r>
              <a:rPr lang="ru-RU" sz="1300" b="1" dirty="0"/>
              <a:t> Бизнес-планирование : учебник и практикум для СПО / А. А. Сергеев. — </a:t>
            </a:r>
            <a:r>
              <a:rPr lang="ru-RU" sz="1300" b="1" dirty="0" smtClean="0"/>
              <a:t>5-е </a:t>
            </a:r>
            <a:r>
              <a:rPr lang="ru-RU" sz="1300" b="1" dirty="0"/>
              <a:t>изд., испр. и доп. — Москва : Юрайт, </a:t>
            </a:r>
            <a:r>
              <a:rPr lang="ru-RU" sz="1300" b="1" dirty="0" smtClean="0"/>
              <a:t>2023. </a:t>
            </a:r>
            <a:r>
              <a:rPr lang="ru-RU" sz="1300" b="1" dirty="0"/>
              <a:t>— </a:t>
            </a:r>
            <a:r>
              <a:rPr lang="ru-RU" sz="1300" b="1" dirty="0" smtClean="0"/>
              <a:t>442 </a:t>
            </a:r>
            <a:r>
              <a:rPr lang="ru-RU" sz="1300" b="1" dirty="0"/>
              <a:t>с. — (Профессиональное образование). </a:t>
            </a:r>
            <a:endParaRPr lang="ru-RU" sz="1300" b="1" dirty="0" smtClean="0"/>
          </a:p>
          <a:p>
            <a:pPr algn="just"/>
            <a:endParaRPr lang="ru-RU" sz="1300" dirty="0"/>
          </a:p>
          <a:p>
            <a:pPr algn="just"/>
            <a:r>
              <a:rPr lang="ru-RU" sz="1300" dirty="0"/>
              <a:t>Структура учебника приближена к структуре инвестиционного бизнес-плана - это восемь глав, соответствующих частям бизнес-плана. Каждая глава содержит методы и конкретные рекомендации по составлению бизнес-плана. Приводятся формы и таблицы, используемые в процессе планирования бизнеса от начальной стадии - возникновения идеи - до получения результативных показателей деятельности предприятия и их оценки. Особое внимание уделяется инвестиционному бизнес-плану. Рассмотрены такие сложные проблемы, как оценка конкурентоспособности продукции, расчет наиболее распространенных видов рисков и др.</a:t>
            </a:r>
          </a:p>
        </p:txBody>
      </p:sp>
    </p:spTree>
    <p:extLst>
      <p:ext uri="{BB962C8B-B14F-4D97-AF65-F5344CB8AC3E}">
        <p14:creationId xmlns:p14="http://schemas.microsoft.com/office/powerpoint/2010/main" val="559523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132855"/>
            <a:ext cx="7884876" cy="2062103"/>
          </a:xfrm>
          <a:prstGeom prst="rect">
            <a:avLst/>
          </a:prstGeom>
        </p:spPr>
        <p:txBody>
          <a:bodyPr wrap="square">
            <a:spAutoFit/>
          </a:bodyPr>
          <a:lstStyle/>
          <a:p>
            <a:pPr algn="ctr"/>
            <a:r>
              <a:rPr lang="ru-RU" sz="3200" b="1" dirty="0" smtClean="0"/>
              <a:t>ОП.05 </a:t>
            </a:r>
          </a:p>
          <a:p>
            <a:pPr algn="ctr"/>
            <a:r>
              <a:rPr lang="ru-RU" sz="3200" b="1" dirty="0"/>
              <a:t>ИНОСТРАННЫЙ ЯЗЫК В ПРОФЕССИОНАЛЬНОЙ ДЕЯТЕЛЬНОСТИ</a:t>
            </a:r>
            <a:endParaRPr lang="ru-RU" sz="3200" dirty="0"/>
          </a:p>
        </p:txBody>
      </p:sp>
    </p:spTree>
    <p:extLst>
      <p:ext uri="{BB962C8B-B14F-4D97-AF65-F5344CB8AC3E}">
        <p14:creationId xmlns:p14="http://schemas.microsoft.com/office/powerpoint/2010/main" val="1397254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2015345" cy="30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59" y="332656"/>
            <a:ext cx="6551850" cy="1892826"/>
          </a:xfrm>
          <a:prstGeom prst="rect">
            <a:avLst/>
          </a:prstGeom>
        </p:spPr>
        <p:txBody>
          <a:bodyPr wrap="square">
            <a:spAutoFit/>
          </a:bodyPr>
          <a:lstStyle/>
          <a:p>
            <a:pPr algn="just"/>
            <a:r>
              <a:rPr lang="ru-RU" sz="1300" b="1" dirty="0"/>
              <a:t>Голубев  А. П. Английский язык для всех специальностей : учебник / А. П. Голубев, И. Б. Смирнова. — Москва : КноРус, </a:t>
            </a:r>
            <a:r>
              <a:rPr lang="ru-RU" sz="1300" b="1" dirty="0" smtClean="0"/>
              <a:t>2023. </a:t>
            </a:r>
            <a:r>
              <a:rPr lang="ru-RU" sz="1300" b="1" dirty="0"/>
              <a:t>— 385 с. — (Среднее профессиональное образование). </a:t>
            </a:r>
            <a:endParaRPr lang="ru-RU" sz="1300" b="1" dirty="0" smtClean="0"/>
          </a:p>
          <a:p>
            <a:pPr algn="just"/>
            <a:endParaRPr lang="ru-RU" sz="1300" dirty="0"/>
          </a:p>
          <a:p>
            <a:pPr algn="just"/>
            <a:r>
              <a:rPr lang="ru-RU" sz="13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3666"/>
            <a:ext cx="2520279" cy="367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9" y="3789040"/>
            <a:ext cx="6551850" cy="1692771"/>
          </a:xfrm>
          <a:prstGeom prst="rect">
            <a:avLst/>
          </a:prstGeom>
        </p:spPr>
        <p:txBody>
          <a:bodyPr wrap="square">
            <a:spAutoFit/>
          </a:bodyPr>
          <a:lstStyle/>
          <a:p>
            <a:pPr algn="just"/>
            <a:r>
              <a:rPr lang="ru-RU" sz="1300" b="1" dirty="0"/>
              <a:t>Шевцова Г. В.</a:t>
            </a:r>
            <a:r>
              <a:rPr lang="ru-RU" sz="1300" i="1" dirty="0"/>
              <a:t> </a:t>
            </a:r>
            <a:r>
              <a:rPr lang="ru-RU" sz="1300" b="1" dirty="0"/>
              <a:t>Английский язык для дизайнеров: учебное пособие для СПО / Г. В. Шевцова, Е. Б. Нарочная, Л. Е. Москалец ; под редакцией Г. В. Шевцовой. — 2-е изд., перераб. и доп. — Москва : Юрайт, </a:t>
            </a:r>
            <a:r>
              <a:rPr lang="ru-RU" sz="1300" b="1" dirty="0" smtClean="0"/>
              <a:t>2023. </a:t>
            </a:r>
            <a:r>
              <a:rPr lang="ru-RU" sz="1300" b="1" dirty="0"/>
              <a:t>— 288 с. — (Профессиональное образование). </a:t>
            </a:r>
            <a:endParaRPr lang="ru-RU" sz="1300" b="1" dirty="0" smtClean="0"/>
          </a:p>
          <a:p>
            <a:pPr algn="just"/>
            <a:endParaRPr lang="ru-RU" sz="1300" b="1" dirty="0"/>
          </a:p>
          <a:p>
            <a:pPr algn="just"/>
            <a:r>
              <a:rPr lang="ru-RU" sz="1300" dirty="0"/>
              <a:t>Курс носит обучающий, развивающий и познавательный характер. В курсе содержатся аутентичные тексты, которые знакомят студентов с историей дизайна, его основными направлениями и отраслями.</a:t>
            </a:r>
          </a:p>
        </p:txBody>
      </p:sp>
    </p:spTree>
    <p:extLst>
      <p:ext uri="{BB962C8B-B14F-4D97-AF65-F5344CB8AC3E}">
        <p14:creationId xmlns:p14="http://schemas.microsoft.com/office/powerpoint/2010/main" val="3117788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83" y="116632"/>
            <a:ext cx="201497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262213"/>
            <a:ext cx="6552728" cy="2492990"/>
          </a:xfrm>
          <a:prstGeom prst="rect">
            <a:avLst/>
          </a:prstGeom>
        </p:spPr>
        <p:txBody>
          <a:bodyPr wrap="square">
            <a:spAutoFit/>
          </a:bodyPr>
          <a:lstStyle/>
          <a:p>
            <a:pPr algn="just"/>
            <a:r>
              <a:rPr lang="ru-RU" sz="1300" b="1" dirty="0"/>
              <a:t>Гарагуля С. И</a:t>
            </a:r>
            <a:r>
              <a:rPr lang="ru-RU" sz="1300" dirty="0"/>
              <a:t>. </a:t>
            </a:r>
            <a:r>
              <a:rPr lang="ru-RU" sz="1300" b="1" dirty="0"/>
              <a:t>Английский язык для дизайнеров : учебник / С. И. Гарагуля — Москва : КноРус, </a:t>
            </a:r>
            <a:r>
              <a:rPr lang="ru-RU" sz="1300" b="1" dirty="0" smtClean="0"/>
              <a:t>2023. </a:t>
            </a:r>
            <a:r>
              <a:rPr lang="ru-RU" sz="1300" b="1" dirty="0"/>
              <a:t>— </a:t>
            </a:r>
            <a:r>
              <a:rPr lang="ru-RU" sz="1300" b="1" dirty="0" smtClean="0"/>
              <a:t>415 </a:t>
            </a:r>
            <a:r>
              <a:rPr lang="ru-RU" sz="1300" b="1" dirty="0"/>
              <a:t>с. — (Среднее профессиональное образование</a:t>
            </a:r>
            <a:r>
              <a:rPr lang="ru-RU" sz="1300" b="1" dirty="0" smtClean="0"/>
              <a:t>).</a:t>
            </a:r>
          </a:p>
          <a:p>
            <a:pPr algn="just"/>
            <a:endParaRPr lang="ru-RU" sz="1300" dirty="0"/>
          </a:p>
          <a:p>
            <a:pPr algn="just"/>
            <a:r>
              <a:rPr lang="ru-RU" sz="1300" dirty="0"/>
              <a:t>Подготовлен в соответствии с программой учебной дисциплины «Иностранный язык». Основная цель учебника — обучение чтению и переводу оригинальных текстов средней трудности в рамках профессионально ориентированной тематики, овладение активным словарем, состав которого определяется содержанием отобранных тем и сфер общения, а также формирование навыков устной речи, аудирования и письма. Большое внимание уделяется изучению грамматики английского языка.</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4" y="3501008"/>
            <a:ext cx="201497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01008"/>
            <a:ext cx="6552728" cy="2893100"/>
          </a:xfrm>
          <a:prstGeom prst="rect">
            <a:avLst/>
          </a:prstGeom>
        </p:spPr>
        <p:txBody>
          <a:bodyPr wrap="square">
            <a:spAutoFit/>
          </a:bodyPr>
          <a:lstStyle/>
          <a:p>
            <a:pPr algn="just"/>
            <a:r>
              <a:rPr lang="ru-RU" sz="1300" b="1" dirty="0"/>
              <a:t>Карпова Т. А.</a:t>
            </a:r>
            <a:r>
              <a:rPr lang="ru-RU" sz="1300" dirty="0"/>
              <a:t> </a:t>
            </a:r>
            <a:r>
              <a:rPr lang="ru-RU" sz="1300" b="1" dirty="0"/>
              <a:t>English for Colleges=Английский язык для колледжей : учебное пособие / Т. А. Карпова. — Москва : КноРус, </a:t>
            </a:r>
            <a:r>
              <a:rPr lang="ru-RU" sz="1300" b="1" dirty="0" smtClean="0"/>
              <a:t>2023. </a:t>
            </a:r>
            <a:r>
              <a:rPr lang="ru-RU" sz="1300" b="1" dirty="0"/>
              <a:t>— 281 с.  — (Среднее профессиональное образование). </a:t>
            </a:r>
            <a:endParaRPr lang="ru-RU" sz="1300" b="1" dirty="0" smtClean="0"/>
          </a:p>
          <a:p>
            <a:pPr algn="just"/>
            <a:endParaRPr lang="ru-RU" sz="1300" dirty="0"/>
          </a:p>
          <a:p>
            <a:pPr algn="just"/>
            <a:r>
              <a:rPr lang="ru-RU" sz="1300" dirty="0"/>
              <a:t>Составлено по целевому и тематическому принципу и включает в себя вводно-коррективный курс, основной курс, грамматический справочник, словарь контекстуальных значений активной лексики. Текстовый материал и система упражнений высокого научно-методического уровня представляют собой прекрасную базу для взаимосвязанного развития навыков и умений основных видов речевой деятельности, систематизации грамматического материала, расширения словарного запаса обучающихся и, следовательно, для основательной подготовки студентов средних специальных учебных заведений к сдаче текущих зачетов и экзаменов по английскому языку.</a:t>
            </a:r>
          </a:p>
        </p:txBody>
      </p:sp>
    </p:spTree>
    <p:extLst>
      <p:ext uri="{BB962C8B-B14F-4D97-AF65-F5344CB8AC3E}">
        <p14:creationId xmlns:p14="http://schemas.microsoft.com/office/powerpoint/2010/main" val="1925643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39"/>
            <a:ext cx="2088232"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5" y="404664"/>
            <a:ext cx="6350904" cy="2292935"/>
          </a:xfrm>
          <a:prstGeom prst="rect">
            <a:avLst/>
          </a:prstGeom>
        </p:spPr>
        <p:txBody>
          <a:bodyPr wrap="square">
            <a:spAutoFit/>
          </a:bodyPr>
          <a:lstStyle/>
          <a:p>
            <a:pPr algn="just"/>
            <a:r>
              <a:rPr lang="ru-RU" sz="1300" b="1" dirty="0"/>
              <a:t>Карпова Т. А.</a:t>
            </a:r>
            <a:r>
              <a:rPr lang="ru-RU" sz="1300" dirty="0"/>
              <a:t> </a:t>
            </a:r>
            <a:r>
              <a:rPr lang="ru-RU" sz="1300" b="1" dirty="0"/>
              <a:t>English for Colleges = Английский язык для колледжей. Практикум: учебно-практическое пособие / Карпова Т.А., Восковская А.С., Мельничук М.В. — Москва : КноРус, </a:t>
            </a:r>
            <a:r>
              <a:rPr lang="ru-RU" sz="1300" b="1" dirty="0" smtClean="0"/>
              <a:t>2023. </a:t>
            </a:r>
            <a:r>
              <a:rPr lang="ru-RU" sz="1300" b="1" dirty="0"/>
              <a:t>— 286 с. — (Среднее профессиональное образование). </a:t>
            </a:r>
            <a:endParaRPr lang="ru-RU" sz="1300" b="1" dirty="0" smtClean="0"/>
          </a:p>
          <a:p>
            <a:pPr algn="just"/>
            <a:endParaRPr lang="ru-RU" sz="1300" b="1" dirty="0"/>
          </a:p>
          <a:p>
            <a:pPr algn="just"/>
            <a:r>
              <a:rPr lang="ru-RU" sz="1300" dirty="0"/>
              <a:t>Включает в себя следующие части: лексико-грамматическая сторона речи, аудирование и чтение, устная и письменная речь. Разделы содержат лексико-грамматические упражнения, обучающие тесты, тесты для самопроверки, тесты по смысловой обработке текста, устные темы и вопросы к ним, разговорные клише для написания писем официального и личного характера.</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3016"/>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774665"/>
            <a:ext cx="6350903" cy="2693045"/>
          </a:xfrm>
          <a:prstGeom prst="rect">
            <a:avLst/>
          </a:prstGeom>
        </p:spPr>
        <p:txBody>
          <a:bodyPr wrap="square">
            <a:spAutoFit/>
          </a:bodyPr>
          <a:lstStyle/>
          <a:p>
            <a:pPr algn="just"/>
            <a:r>
              <a:rPr lang="ru-RU" sz="1300" b="1" dirty="0"/>
              <a:t>Маньковская З. В.</a:t>
            </a:r>
            <a:r>
              <a:rPr lang="ru-RU" sz="1300" dirty="0"/>
              <a:t> </a:t>
            </a:r>
            <a:r>
              <a:rPr lang="ru-RU" sz="1300" b="1" dirty="0"/>
              <a:t>Английский язык : учебное пособие / З. В. Маньковская. — Москва: ИНФРА-М, </a:t>
            </a:r>
            <a:r>
              <a:rPr lang="ru-RU" sz="1300" b="1" dirty="0" smtClean="0"/>
              <a:t>2023. </a:t>
            </a:r>
            <a:r>
              <a:rPr lang="ru-RU" sz="1300" b="1" dirty="0"/>
              <a:t>— 200 с. — (Среднее профессиональное образование). </a:t>
            </a:r>
            <a:endParaRPr lang="ru-RU" sz="1300" b="1" dirty="0" smtClean="0"/>
          </a:p>
          <a:p>
            <a:pPr algn="just"/>
            <a:endParaRPr lang="ru-RU" sz="1300" dirty="0"/>
          </a:p>
          <a:p>
            <a:pPr algn="just"/>
            <a:r>
              <a:rPr lang="ru-RU" sz="1300" dirty="0"/>
              <a:t>Цель учебного пособия — формирование у учащихся средних профессиональных учебных заведений навыков устного и письменного общения на английском языке на социально-бытовые, общекультурные и профессиональные темы. Пособие включает: материалы по грамматике, синтаксису и лексике английского языка; сведения по истории, экономике, общественной жизни в России и Великобритании; большое количество упражнений по закреплению пройденного материала; творческие задания в виде ролевых игр, устных рассказов на заданную тему, сообщений, докладов, бесед. </a:t>
            </a:r>
          </a:p>
        </p:txBody>
      </p:sp>
    </p:spTree>
    <p:extLst>
      <p:ext uri="{BB962C8B-B14F-4D97-AF65-F5344CB8AC3E}">
        <p14:creationId xmlns:p14="http://schemas.microsoft.com/office/powerpoint/2010/main" val="3403311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16224"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260648"/>
            <a:ext cx="6552728" cy="2092881"/>
          </a:xfrm>
          <a:prstGeom prst="rect">
            <a:avLst/>
          </a:prstGeom>
        </p:spPr>
        <p:txBody>
          <a:bodyPr wrap="square">
            <a:spAutoFit/>
          </a:bodyPr>
          <a:lstStyle/>
          <a:p>
            <a:pPr algn="just"/>
            <a:r>
              <a:rPr lang="ru-RU" sz="1300" b="1" dirty="0"/>
              <a:t>Маньковская З. В.</a:t>
            </a:r>
            <a:r>
              <a:rPr lang="ru-RU" sz="1300" dirty="0"/>
              <a:t> </a:t>
            </a:r>
            <a:r>
              <a:rPr lang="ru-RU" sz="1300" b="1" dirty="0"/>
              <a:t>Английский язык в ситуациях повседневного делового общения: учебное пособие / З. В. Маньковская. — Москва: НИЦ Инфра-М, </a:t>
            </a:r>
            <a:r>
              <a:rPr lang="ru-RU" sz="1300" b="1" dirty="0" smtClean="0"/>
              <a:t>2023. </a:t>
            </a:r>
            <a:r>
              <a:rPr lang="ru-RU" sz="1300" b="1" dirty="0"/>
              <a:t>— 223 с. — (Среднее профессиональное образование). </a:t>
            </a:r>
            <a:endParaRPr lang="ru-RU" sz="1300" b="1" dirty="0" smtClean="0"/>
          </a:p>
          <a:p>
            <a:pPr algn="just"/>
            <a:endParaRPr lang="ru-RU" sz="1300" dirty="0"/>
          </a:p>
          <a:p>
            <a:pPr algn="just"/>
            <a:r>
              <a:rPr lang="ru-RU" sz="1300" dirty="0"/>
              <a:t>Целью учебного пособия является помощь в овладении навыками ведения подготовленной и неподготовленной беседы в ситуациях официального и неофициального делового общения и знакомство со стилистической дифференциацией словаря делового английского языка. Пособие содержит упражнения для отработки нового словаря, тексты для обсуждения, ролевые игры и тесты для проверки полученных знаний.</a:t>
            </a:r>
          </a:p>
        </p:txBody>
      </p:sp>
      <p:pic>
        <p:nvPicPr>
          <p:cNvPr id="25604" name="Picture 4" descr="Обложка книги АНГЛИЙСКИЙ ЯЗЫК. ПРАКТИЧЕСКИЙ КУРС ДЛЯ ХУДОЖНИКОВ И ИСКУССТВОВЕДОВ Кожарская Е. Э., Быля Т. А., Новикова И.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7" y="3311877"/>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429000"/>
            <a:ext cx="6552728" cy="3093154"/>
          </a:xfrm>
          <a:prstGeom prst="rect">
            <a:avLst/>
          </a:prstGeom>
        </p:spPr>
        <p:txBody>
          <a:bodyPr wrap="square">
            <a:spAutoFit/>
          </a:bodyPr>
          <a:lstStyle/>
          <a:p>
            <a:pPr algn="just"/>
            <a:r>
              <a:rPr lang="ru-RU" sz="1300" b="1" dirty="0"/>
              <a:t>Кожарская Е. Э.</a:t>
            </a:r>
            <a:r>
              <a:rPr lang="ru-RU" sz="1300" i="1" dirty="0"/>
              <a:t> </a:t>
            </a:r>
            <a:r>
              <a:rPr lang="ru-RU" sz="1300" dirty="0"/>
              <a:t> </a:t>
            </a:r>
            <a:r>
              <a:rPr lang="ru-RU" sz="1300" b="1" dirty="0"/>
              <a:t>Английский язык. Практический курс для художников и искусствоведов : учебное пособие для СПО / Е. Э. Кожарская, Т. А. Быля, И. А. Новикова. — 2-е изд., испр. и доп. — Москва : Издательство Юрайт, </a:t>
            </a:r>
            <a:r>
              <a:rPr lang="ru-RU" sz="1300" b="1" dirty="0" smtClean="0"/>
              <a:t>2023.</a:t>
            </a:r>
            <a:r>
              <a:rPr lang="ru-RU" sz="1300" b="1" dirty="0"/>
              <a:t> — 190 с. — (Профессиональное образование</a:t>
            </a:r>
            <a:r>
              <a:rPr lang="ru-RU" sz="1300" b="1" dirty="0" smtClean="0"/>
              <a:t>).</a:t>
            </a:r>
          </a:p>
          <a:p>
            <a:pPr algn="just"/>
            <a:endParaRPr lang="ru-RU" sz="1300" dirty="0"/>
          </a:p>
          <a:p>
            <a:pPr algn="just"/>
            <a:r>
              <a:rPr lang="ru-RU" sz="1300" dirty="0"/>
              <a:t>Настоящее учебное пособие содержит тексты, посвященные жизни и деятельности знаменитых художников. За текстами следует глоссарий в английском и русском вариантах, а также комментарий, позволяющий студентам понять реалии прошлых эпох. Книга позволяет студентам значительно расширить лексический запас, овладеть устойчивыми оборотами речи, правилами словообразования и грамматики английского языка. В приложениях представлен грамматический справочник, короткие рассказы из жизни художников, а также несколько текстов на русском языке, которые можно использовать для перевода и пересказа. </a:t>
            </a:r>
          </a:p>
        </p:txBody>
      </p:sp>
    </p:spTree>
    <p:extLst>
      <p:ext uri="{BB962C8B-B14F-4D97-AF65-F5344CB8AC3E}">
        <p14:creationId xmlns:p14="http://schemas.microsoft.com/office/powerpoint/2010/main" val="292567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72" y="-95030"/>
            <a:ext cx="2592289" cy="372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91878" y="188640"/>
            <a:ext cx="6644617" cy="2893100"/>
          </a:xfrm>
          <a:prstGeom prst="rect">
            <a:avLst/>
          </a:prstGeom>
        </p:spPr>
        <p:txBody>
          <a:bodyPr wrap="square">
            <a:spAutoFit/>
          </a:bodyPr>
          <a:lstStyle/>
          <a:p>
            <a:pPr algn="just"/>
            <a:r>
              <a:rPr lang="ru-RU" sz="1300" b="1" dirty="0"/>
              <a:t>Логанина В. И.  Архитектурно-дизайнерское материаловедение : учебное пособие для вузов / В. И. Логанина, С. Н. Кислицына. — 2-е изд. — Москва : Издательство Юрайт, </a:t>
            </a:r>
            <a:r>
              <a:rPr lang="ru-RU" sz="1300" b="1" dirty="0" smtClean="0"/>
              <a:t>2023. </a:t>
            </a:r>
            <a:r>
              <a:rPr lang="ru-RU" sz="1300" b="1" dirty="0"/>
              <a:t>— 183 с. </a:t>
            </a:r>
            <a:endParaRPr lang="ru-RU" sz="1300" b="1" dirty="0" smtClean="0"/>
          </a:p>
          <a:p>
            <a:pPr algn="just"/>
            <a:endParaRPr lang="ru-RU" sz="1300" dirty="0"/>
          </a:p>
          <a:p>
            <a:pPr algn="just"/>
            <a:r>
              <a:rPr lang="ru-RU" sz="1300" dirty="0"/>
              <a:t>Целью данного курса является ознакомление студентов с классификацией, номенклатурой, свойствами и основами производства строительных и отделочных материалов и опытом их применения в архитектурно-строительной, дизайнерской и реставрационной практике. Рассмотрены вопросы выбора материала с соответствующими свойствами для отделываемых поверхностей с учетом эксплуатационной среды; правильной обработки и укладки его в сооружение; замены материалов без ухудшения качества отделочных работ. Для различных материалов описаны меры по защите их от коррозии, по организации их правильного транспортирования и хранения.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84984"/>
            <a:ext cx="273630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91879" y="4005064"/>
            <a:ext cx="6644615" cy="1492716"/>
          </a:xfrm>
          <a:prstGeom prst="rect">
            <a:avLst/>
          </a:prstGeom>
        </p:spPr>
        <p:txBody>
          <a:bodyPr wrap="square">
            <a:spAutoFit/>
          </a:bodyPr>
          <a:lstStyle/>
          <a:p>
            <a:pPr algn="just"/>
            <a:r>
              <a:rPr lang="ru-RU" sz="1300" b="1" dirty="0"/>
              <a:t>Самарин Ю. Н.</a:t>
            </a:r>
            <a:r>
              <a:rPr lang="ru-RU" sz="1300" dirty="0"/>
              <a:t>  </a:t>
            </a:r>
            <a:r>
              <a:rPr lang="ru-RU" sz="1300" b="1" dirty="0"/>
              <a:t>Полиграфическое производство : учебник для СПО / Ю. Н. Самарин. — 2-е изд., испр. и доп. — Москва : Издательство Юрайт, </a:t>
            </a:r>
            <a:r>
              <a:rPr lang="ru-RU" sz="1300" b="1" dirty="0" smtClean="0"/>
              <a:t>2023. </a:t>
            </a:r>
            <a:r>
              <a:rPr lang="ru-RU" sz="1300" b="1" dirty="0"/>
              <a:t>— 503 с. — (Профессиональное образование). </a:t>
            </a:r>
            <a:endParaRPr lang="ru-RU" sz="1300" b="1" dirty="0" smtClean="0"/>
          </a:p>
          <a:p>
            <a:pPr algn="just"/>
            <a:endParaRPr lang="ru-RU" sz="1300" dirty="0"/>
          </a:p>
          <a:p>
            <a:pPr algn="just"/>
            <a:r>
              <a:rPr lang="ru-RU" sz="13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a:t>
            </a:r>
          </a:p>
        </p:txBody>
      </p:sp>
    </p:spTree>
    <p:extLst>
      <p:ext uri="{BB962C8B-B14F-4D97-AF65-F5344CB8AC3E}">
        <p14:creationId xmlns:p14="http://schemas.microsoft.com/office/powerpoint/2010/main" val="3039722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057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438125"/>
            <a:ext cx="6552728" cy="2693045"/>
          </a:xfrm>
          <a:prstGeom prst="rect">
            <a:avLst/>
          </a:prstGeom>
        </p:spPr>
        <p:txBody>
          <a:bodyPr wrap="square">
            <a:spAutoFit/>
          </a:bodyPr>
          <a:lstStyle/>
          <a:p>
            <a:pPr algn="just"/>
            <a:r>
              <a:rPr lang="ru-RU" sz="1300" b="1" dirty="0"/>
              <a:t>Аитов В. Ф.</a:t>
            </a:r>
            <a:r>
              <a:rPr lang="ru-RU" sz="1300" dirty="0"/>
              <a:t>  </a:t>
            </a:r>
            <a:r>
              <a:rPr lang="ru-RU" sz="1300" b="1" dirty="0"/>
              <a:t>Английский язык (а1-в1+) : учебное пособие для СПО / В. Ф. Аитов, В. М. Аитова, С. В. Кади. — 13-е изд., испр. и доп. — Москва : Издательство Юрайт, </a:t>
            </a:r>
            <a:r>
              <a:rPr lang="ru-RU" sz="1300" b="1" dirty="0" smtClean="0"/>
              <a:t>2023. </a:t>
            </a:r>
            <a:r>
              <a:rPr lang="ru-RU" sz="1300" b="1" dirty="0"/>
              <a:t>— 234 с. — (Профессиональное образование). </a:t>
            </a:r>
            <a:endParaRPr lang="ru-RU" sz="1300" b="1" dirty="0" smtClean="0"/>
          </a:p>
          <a:p>
            <a:pPr algn="just"/>
            <a:endParaRPr lang="ru-RU" sz="1300" dirty="0"/>
          </a:p>
          <a:p>
            <a:pPr algn="just"/>
            <a:r>
              <a:rPr lang="ru-RU" sz="1300" dirty="0"/>
              <a:t>Учебное пособие рассчитано как на студентов начинающих изучать иностранный язык на основном уровне, так и на студентов продолжающих изучение языка на повышенном уровне. Структура пособия помимо лексического минимума и основного текста по предлагаемой теме включает следующие компоненты: комплекс заданий, нацеленный на тренировку лексико-грамматических навыков, тексты на английском языке для дополнительного чтения, приложения, вопросно-ответные упражнения и примерная тематика проектов для организации самостоятельной работы студентов неязыковых специальностей.</a:t>
            </a:r>
          </a:p>
        </p:txBody>
      </p:sp>
    </p:spTree>
    <p:extLst>
      <p:ext uri="{BB962C8B-B14F-4D97-AF65-F5344CB8AC3E}">
        <p14:creationId xmlns:p14="http://schemas.microsoft.com/office/powerpoint/2010/main" val="799452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9562" y="2132855"/>
            <a:ext cx="7884876" cy="1077218"/>
          </a:xfrm>
          <a:prstGeom prst="rect">
            <a:avLst/>
          </a:prstGeom>
        </p:spPr>
        <p:txBody>
          <a:bodyPr wrap="square">
            <a:spAutoFit/>
          </a:bodyPr>
          <a:lstStyle/>
          <a:p>
            <a:pPr algn="ctr"/>
            <a:r>
              <a:rPr lang="ru-RU" sz="3200" b="1" dirty="0" smtClean="0"/>
              <a:t>ОП.05 </a:t>
            </a:r>
          </a:p>
          <a:p>
            <a:pPr algn="ctr"/>
            <a:r>
              <a:rPr lang="ru-RU" sz="3200" b="1" dirty="0"/>
              <a:t>ФИЗИЧЕСКАЯ КУЛЬТУРА</a:t>
            </a:r>
            <a:endParaRPr lang="ru-RU" sz="3200" dirty="0"/>
          </a:p>
        </p:txBody>
      </p:sp>
    </p:spTree>
    <p:extLst>
      <p:ext uri="{BB962C8B-B14F-4D97-AF65-F5344CB8AC3E}">
        <p14:creationId xmlns:p14="http://schemas.microsoft.com/office/powerpoint/2010/main" val="3789092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8823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06608" y="332656"/>
            <a:ext cx="6480720" cy="1692771"/>
          </a:xfrm>
          <a:prstGeom prst="rect">
            <a:avLst/>
          </a:prstGeom>
        </p:spPr>
        <p:txBody>
          <a:bodyPr wrap="square">
            <a:spAutoFit/>
          </a:bodyPr>
          <a:lstStyle/>
          <a:p>
            <a:pPr algn="just"/>
            <a:r>
              <a:rPr lang="ru-RU" sz="1300" b="1" dirty="0"/>
              <a:t>Лях В</a:t>
            </a:r>
            <a:r>
              <a:rPr lang="ru-RU" sz="1300" b="1" dirty="0" smtClean="0"/>
              <a:t>. И</a:t>
            </a:r>
            <a:r>
              <a:rPr lang="ru-RU" sz="1300" b="1" dirty="0"/>
              <a:t>. Физическая культура 10-11 классы. Базовый уровень : учебник / В</a:t>
            </a:r>
            <a:r>
              <a:rPr lang="ru-RU" sz="1300" b="1" dirty="0" smtClean="0"/>
              <a:t>. И</a:t>
            </a:r>
            <a:r>
              <a:rPr lang="ru-RU" sz="1300" b="1" dirty="0"/>
              <a:t>. Лях</a:t>
            </a:r>
            <a:r>
              <a:rPr lang="ru-RU" sz="1300" b="1" dirty="0" smtClean="0"/>
              <a:t>. </a:t>
            </a:r>
            <a:r>
              <a:rPr lang="ru-RU" sz="1300" b="1" dirty="0"/>
              <a:t>—</a:t>
            </a:r>
            <a:r>
              <a:rPr lang="ru-RU" sz="1300" b="1" dirty="0" smtClean="0"/>
              <a:t> </a:t>
            </a:r>
            <a:r>
              <a:rPr lang="ru-RU" sz="1300" b="1" dirty="0"/>
              <a:t>8-е изд</a:t>
            </a:r>
            <a:r>
              <a:rPr lang="ru-RU" sz="1300" b="1" dirty="0" smtClean="0"/>
              <a:t>. </a:t>
            </a:r>
            <a:r>
              <a:rPr lang="ru-RU" sz="1300" b="1" dirty="0"/>
              <a:t>—</a:t>
            </a:r>
            <a:r>
              <a:rPr lang="ru-RU" sz="1300" b="1" dirty="0" smtClean="0"/>
              <a:t> </a:t>
            </a:r>
            <a:r>
              <a:rPr lang="ru-RU" sz="1300" b="1" dirty="0"/>
              <a:t>Москва : Просвещение, 2020</a:t>
            </a:r>
            <a:r>
              <a:rPr lang="ru-RU" sz="1300" b="1" dirty="0" smtClean="0"/>
              <a:t>. </a:t>
            </a:r>
            <a:r>
              <a:rPr lang="ru-RU" sz="1300" b="1" dirty="0"/>
              <a:t>—</a:t>
            </a:r>
            <a:r>
              <a:rPr lang="ru-RU" sz="1300" b="1" dirty="0" smtClean="0"/>
              <a:t> </a:t>
            </a:r>
            <a:r>
              <a:rPr lang="ru-RU" sz="1300" b="1" dirty="0"/>
              <a:t>271 с. : ил</a:t>
            </a:r>
            <a:r>
              <a:rPr lang="ru-RU" sz="1300" b="1" dirty="0" smtClean="0"/>
              <a:t>.</a:t>
            </a:r>
          </a:p>
          <a:p>
            <a:pPr algn="just"/>
            <a:endParaRPr lang="ru-RU" sz="1300" dirty="0"/>
          </a:p>
          <a:p>
            <a:pPr algn="just"/>
            <a:r>
              <a:rPr lang="ru-RU" sz="1300" dirty="0"/>
              <a:t>В учебник включены теоретические сведения об основах физической культуры, обязательный учебный материал по спортивным играм, лёгкой атлетике, гимнастике, элементам единоборств, лыжной подготовке и </a:t>
            </a:r>
            <a:r>
              <a:rPr lang="ru-RU" sz="1300" dirty="0" smtClean="0"/>
              <a:t>плаванию. Описаны </a:t>
            </a:r>
            <a:r>
              <a:rPr lang="ru-RU" sz="1300" dirty="0"/>
              <a:t>также самостоятельные занятия роликовыми коньками, дартсом и аэробикой</a:t>
            </a:r>
            <a:r>
              <a:rPr lang="ru-RU" sz="1300" dirty="0" smtClean="0"/>
              <a:t>.</a:t>
            </a:r>
            <a:endParaRPr lang="ru-RU" sz="1300"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068960"/>
            <a:ext cx="2321607"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56182" y="3333126"/>
            <a:ext cx="6508306" cy="2893100"/>
          </a:xfrm>
          <a:prstGeom prst="rect">
            <a:avLst/>
          </a:prstGeom>
        </p:spPr>
        <p:txBody>
          <a:bodyPr wrap="square">
            <a:spAutoFit/>
          </a:bodyPr>
          <a:lstStyle/>
          <a:p>
            <a:pPr algn="just"/>
            <a:r>
              <a:rPr lang="ru-RU" sz="1300" b="1" dirty="0"/>
              <a:t>Муллер А</a:t>
            </a:r>
            <a:r>
              <a:rPr lang="ru-RU" sz="1300" b="1" dirty="0" smtClean="0"/>
              <a:t>. Б</a:t>
            </a:r>
            <a:r>
              <a:rPr lang="ru-RU" sz="1300" b="1" dirty="0"/>
              <a:t>.</a:t>
            </a:r>
            <a:r>
              <a:rPr lang="ru-RU" sz="1300" dirty="0"/>
              <a:t> </a:t>
            </a:r>
            <a:r>
              <a:rPr lang="ru-RU" sz="1300" b="1" dirty="0"/>
              <a:t>Физическая культура : учебник и практикум для СПО / А. Б. Муллер [и др.]. — Москва : Издательство Юрайт, </a:t>
            </a:r>
            <a:r>
              <a:rPr lang="ru-RU" sz="1300" b="1" dirty="0" smtClean="0"/>
              <a:t>2023. </a:t>
            </a:r>
            <a:r>
              <a:rPr lang="ru-RU" sz="1300" b="1" dirty="0"/>
              <a:t>— 424 с. — (Профессиональное образование). </a:t>
            </a:r>
            <a:endParaRPr lang="ru-RU" sz="1300" b="1" dirty="0" smtClean="0"/>
          </a:p>
          <a:p>
            <a:pPr algn="just"/>
            <a:endParaRPr lang="ru-RU" sz="1300" dirty="0"/>
          </a:p>
          <a:p>
            <a:pPr algn="just"/>
            <a:r>
              <a:rPr lang="ru-RU" sz="13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учебнике доступно и компактно изложены теоретические основы физической культуры, даны методики оздоровительной и спортивной тренировки, самостоятельных занятий физическими упражнениями и самоконтроля. Также представлен материал по профессионально-прикладной физической подготовке и физической культуре в профессиональной деятельности студента. Учебник состоит из двух частей: первая материалы для лекций, вторая содержит описание методико-практических занятий.</a:t>
            </a:r>
          </a:p>
        </p:txBody>
      </p:sp>
    </p:spTree>
    <p:extLst>
      <p:ext uri="{BB962C8B-B14F-4D97-AF65-F5344CB8AC3E}">
        <p14:creationId xmlns:p14="http://schemas.microsoft.com/office/powerpoint/2010/main" val="2267185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129"/>
            <a:ext cx="2360322"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0386" y="188640"/>
            <a:ext cx="6556109" cy="3093154"/>
          </a:xfrm>
          <a:prstGeom prst="rect">
            <a:avLst/>
          </a:prstGeom>
        </p:spPr>
        <p:txBody>
          <a:bodyPr wrap="square">
            <a:spAutoFit/>
          </a:bodyPr>
          <a:lstStyle/>
          <a:p>
            <a:pPr algn="just"/>
            <a:r>
              <a:rPr lang="ru-RU" sz="1300" b="1" dirty="0"/>
              <a:t>Аллянов Ю. Н.  Физическая культура : учебник для СПО / Ю. Н. Аллянов, И. А. Письменский. — 3-е изд., испр. — Москва : Издательство Юрайт, </a:t>
            </a:r>
            <a:r>
              <a:rPr lang="ru-RU" sz="1300" b="1" dirty="0" smtClean="0"/>
              <a:t>2023. </a:t>
            </a:r>
            <a:r>
              <a:rPr lang="ru-RU" sz="1300" b="1" dirty="0"/>
              <a:t>— 493 с. — (Профессиональное образование). </a:t>
            </a:r>
            <a:endParaRPr lang="ru-RU" sz="1300" b="1" dirty="0" smtClean="0"/>
          </a:p>
          <a:p>
            <a:pPr algn="just"/>
            <a:endParaRPr lang="ru-RU" sz="1300" dirty="0"/>
          </a:p>
          <a:p>
            <a:pPr algn="just"/>
            <a:r>
              <a:rPr lang="ru-RU" sz="13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курсе изложены общие теоретические и методические основы физического воспитания, а также новые современные научные данные в этой области, раскрыты вопросы сохранения и укрепления здоровья студентов, так как одной из главных задач физического воспитания является улучшение общего физического состояния организма, сохранение и укрепление здоровья, воспитание подрастающего поколения. В курсе также рассматриваются вопросы по организации и планированию спортивных соревнований в учебных заведениях.</a:t>
            </a:r>
          </a:p>
        </p:txBody>
      </p:sp>
      <p:pic>
        <p:nvPicPr>
          <p:cNvPr id="28676" name="Picture 4" descr="Физическая культу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2" y="3543300"/>
            <a:ext cx="2085210" cy="31980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0386" y="3861048"/>
            <a:ext cx="6480719" cy="2492990"/>
          </a:xfrm>
          <a:prstGeom prst="rect">
            <a:avLst/>
          </a:prstGeom>
        </p:spPr>
        <p:txBody>
          <a:bodyPr wrap="square">
            <a:spAutoFit/>
          </a:bodyPr>
          <a:lstStyle/>
          <a:p>
            <a:pPr algn="just"/>
            <a:r>
              <a:rPr lang="ru-RU" sz="1300" b="1" dirty="0"/>
              <a:t>Бишаева А.А. Физическая культура : учебник / А.А. Бишаева, В.В. Малков. — Москва : КноРус, </a:t>
            </a:r>
            <a:r>
              <a:rPr lang="ru-RU" sz="1300" b="1" dirty="0" smtClean="0"/>
              <a:t>2023. </a:t>
            </a:r>
            <a:r>
              <a:rPr lang="ru-RU" sz="1300" b="1" dirty="0"/>
              <a:t>— 379 с. — </a:t>
            </a:r>
            <a:r>
              <a:rPr lang="ru-RU" sz="1300" b="1" dirty="0" smtClean="0"/>
              <a:t>(Среднее профессиональное </a:t>
            </a:r>
            <a:r>
              <a:rPr lang="ru-RU" sz="1300" b="1" dirty="0"/>
              <a:t>образование). </a:t>
            </a:r>
            <a:endParaRPr lang="ru-RU" sz="1300" b="1" dirty="0" smtClean="0"/>
          </a:p>
          <a:p>
            <a:pPr algn="just"/>
            <a:endParaRPr lang="ru-RU" sz="1300" dirty="0"/>
          </a:p>
          <a:p>
            <a:pPr algn="just"/>
            <a:r>
              <a:rPr lang="ru-RU" sz="1300" dirty="0"/>
              <a:t>Предложены </a:t>
            </a:r>
            <a:r>
              <a:rPr lang="ru-RU" sz="1300" dirty="0" smtClean="0"/>
              <a:t>здоровье формирующие </a:t>
            </a:r>
            <a:r>
              <a:rPr lang="ru-RU" sz="1300" dirty="0"/>
              <a:t>и </a:t>
            </a:r>
            <a:r>
              <a:rPr lang="ru-RU" sz="1300" dirty="0" smtClean="0"/>
              <a:t>здоровье сберегающие </a:t>
            </a:r>
            <a:r>
              <a:rPr lang="ru-RU" sz="1300" dirty="0"/>
              <a:t>технологии, профилактика аутодеструктивного поведения, которые могут быть использованы при обучении и по окончании образовательных учреждений с социально-гуманитарной направленностью.</a:t>
            </a:r>
            <a:br>
              <a:rPr lang="ru-RU" sz="1300" dirty="0"/>
            </a:br>
            <a:r>
              <a:rPr lang="ru-RU" sz="1300" dirty="0"/>
              <a:t>Материалы учебника помогут освоить практические умения и навыки по профилактике и коррекции зрительной системы и опорно-двигательного аппарата, укреплению здоровья, повышению работоспособности, организации индивидуального здорового образа жизни.</a:t>
            </a:r>
          </a:p>
        </p:txBody>
      </p:sp>
    </p:spTree>
    <p:extLst>
      <p:ext uri="{BB962C8B-B14F-4D97-AF65-F5344CB8AC3E}">
        <p14:creationId xmlns:p14="http://schemas.microsoft.com/office/powerpoint/2010/main" val="145375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07629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404664"/>
            <a:ext cx="6552727" cy="2092881"/>
          </a:xfrm>
          <a:prstGeom prst="rect">
            <a:avLst/>
          </a:prstGeom>
        </p:spPr>
        <p:txBody>
          <a:bodyPr wrap="square">
            <a:spAutoFit/>
          </a:bodyPr>
          <a:lstStyle/>
          <a:p>
            <a:pPr algn="just"/>
            <a:r>
              <a:rPr lang="ru-RU" sz="1300" b="1" dirty="0"/>
              <a:t>Виленский М</a:t>
            </a:r>
            <a:r>
              <a:rPr lang="ru-RU" sz="1300" b="1" dirty="0" smtClean="0"/>
              <a:t>. Я</a:t>
            </a:r>
            <a:r>
              <a:rPr lang="ru-RU" sz="1300" b="1" dirty="0"/>
              <a:t>.</a:t>
            </a:r>
            <a:r>
              <a:rPr lang="ru-RU" sz="1300" dirty="0"/>
              <a:t> </a:t>
            </a:r>
            <a:r>
              <a:rPr lang="ru-RU" sz="1300" b="1" dirty="0"/>
              <a:t>Физическая культура : учебник / М</a:t>
            </a:r>
            <a:r>
              <a:rPr lang="ru-RU" sz="1300" b="1" dirty="0" smtClean="0"/>
              <a:t>. Я</a:t>
            </a:r>
            <a:r>
              <a:rPr lang="ru-RU" sz="1300" b="1" dirty="0"/>
              <a:t>. Виленский, А.Г. Горшков. — Москва : КноРус, 2022. — 214 с. — (Среднее профессиональное образование). </a:t>
            </a:r>
            <a:endParaRPr lang="ru-RU" sz="1300" b="1" dirty="0" smtClean="0"/>
          </a:p>
          <a:p>
            <a:pPr algn="just"/>
            <a:endParaRPr lang="ru-RU" sz="1300" b="1" dirty="0"/>
          </a:p>
          <a:p>
            <a:pPr algn="just"/>
            <a:r>
              <a:rPr lang="ru-RU" sz="1300" dirty="0"/>
              <a:t>Содержит необходимый учебный материал, позволяющий ознакомиться с теоретическим разделом физической культуры, основами здорового образа жизни, освоить базовые виды спорта. Предлагаемые комплексы упражнений помогут в развитии физических качеств, формировании и совершенствовании двигательных навыков в процессе физического воспитания.</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501009"/>
            <a:ext cx="207629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518716"/>
            <a:ext cx="6552728" cy="2893100"/>
          </a:xfrm>
          <a:prstGeom prst="rect">
            <a:avLst/>
          </a:prstGeom>
        </p:spPr>
        <p:txBody>
          <a:bodyPr wrap="square">
            <a:spAutoFit/>
          </a:bodyPr>
          <a:lstStyle/>
          <a:p>
            <a:pPr algn="just"/>
            <a:r>
              <a:rPr lang="ru-RU" sz="1300" b="1" dirty="0"/>
              <a:t>Кузнецов В</a:t>
            </a:r>
            <a:r>
              <a:rPr lang="ru-RU" sz="1300" b="1" dirty="0" smtClean="0"/>
              <a:t>. С</a:t>
            </a:r>
            <a:r>
              <a:rPr lang="ru-RU" sz="1300" b="1" dirty="0"/>
              <a:t>.</a:t>
            </a:r>
            <a:r>
              <a:rPr lang="ru-RU" sz="1300" dirty="0"/>
              <a:t> </a:t>
            </a:r>
            <a:r>
              <a:rPr lang="ru-RU" sz="1300" b="1" dirty="0"/>
              <a:t>Физическая культура : учебник / В</a:t>
            </a:r>
            <a:r>
              <a:rPr lang="ru-RU" sz="1300" b="1" dirty="0" smtClean="0"/>
              <a:t>. С</a:t>
            </a:r>
            <a:r>
              <a:rPr lang="ru-RU" sz="1300" b="1" dirty="0"/>
              <a:t>. Кузнецов, Г</a:t>
            </a:r>
            <a:r>
              <a:rPr lang="ru-RU" sz="1300" b="1" dirty="0" smtClean="0"/>
              <a:t>. А</a:t>
            </a:r>
            <a:r>
              <a:rPr lang="ru-RU" sz="1300" b="1" dirty="0"/>
              <a:t>. Колодницкий. — Москва : КноРус, 2021. — 256 с. — (Среднее профессиональное образование). </a:t>
            </a:r>
            <a:endParaRPr lang="ru-RU" sz="1300" b="1" dirty="0" smtClean="0"/>
          </a:p>
          <a:p>
            <a:pPr algn="just"/>
            <a:endParaRPr lang="ru-RU" sz="1300" b="1" dirty="0"/>
          </a:p>
          <a:p>
            <a:pPr algn="just"/>
            <a:r>
              <a:rPr lang="ru-RU" sz="1300" dirty="0"/>
              <a:t>Раскрываются сущность, основные термины и понятия физической культуры, показана ее роль в общекультурном, профессиональном и социальном развитии человека, изложены социально-биологические и психофизиологические основы физической культуры. Рассматриваются вопросы развития физических способностей и специальных прикладных качеств, подробно характеризуются методические положения физического воспитания учащейся молодежи. Приводятся сведения о здоровье и здоровом образе жизни, современных физкультурно-оздоровительных технологиях, влиянии физических упражнений на организм человека.</a:t>
            </a:r>
          </a:p>
        </p:txBody>
      </p:sp>
    </p:spTree>
    <p:extLst>
      <p:ext uri="{BB962C8B-B14F-4D97-AF65-F5344CB8AC3E}">
        <p14:creationId xmlns:p14="http://schemas.microsoft.com/office/powerpoint/2010/main" val="618821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77"/>
            <a:ext cx="2248559" cy="360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404664"/>
            <a:ext cx="6552728" cy="2492990"/>
          </a:xfrm>
          <a:prstGeom prst="rect">
            <a:avLst/>
          </a:prstGeom>
        </p:spPr>
        <p:txBody>
          <a:bodyPr wrap="square">
            <a:spAutoFit/>
          </a:bodyPr>
          <a:lstStyle/>
          <a:p>
            <a:pPr algn="just"/>
            <a:r>
              <a:rPr lang="ru-RU" sz="1300" b="1" dirty="0"/>
              <a:t>Спортивные игры: правила, тактика, техника : учебное пособие для СПО / Е. В. Конеева [и др.] ; под общей редакцией Е. В. Конеевой. — 2-е изд., перераб. и доп. — Москва : Издательство Юрайт, </a:t>
            </a:r>
            <a:r>
              <a:rPr lang="ru-RU" sz="1300" b="1" dirty="0" smtClean="0"/>
              <a:t>2023. </a:t>
            </a:r>
            <a:r>
              <a:rPr lang="ru-RU" sz="1300" b="1" dirty="0"/>
              <a:t>— 322 с. — (Профессиональное образование). </a:t>
            </a:r>
            <a:endParaRPr lang="ru-RU" sz="1300" b="1" dirty="0" smtClean="0"/>
          </a:p>
          <a:p>
            <a:pPr algn="just"/>
            <a:endParaRPr lang="ru-RU" sz="1300" dirty="0"/>
          </a:p>
          <a:p>
            <a:pPr algn="just"/>
            <a:r>
              <a:rPr lang="ru-RU" sz="1300" dirty="0"/>
              <a:t>Курс «Спортивные игры: правила, тактика, техника» об истории возникновения, развитии, технике, тактике и методике обучения, наиболее популярных в XX—XXI вв. средствах физического воспитания и видах спорта, таких как баскетбол, волейбол, теннис, настольный теннис, бадминтон, футбол.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1" y="3387680"/>
            <a:ext cx="22669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789040"/>
            <a:ext cx="6552728" cy="2092881"/>
          </a:xfrm>
          <a:prstGeom prst="rect">
            <a:avLst/>
          </a:prstGeom>
        </p:spPr>
        <p:txBody>
          <a:bodyPr wrap="square">
            <a:spAutoFit/>
          </a:bodyPr>
          <a:lstStyle/>
          <a:p>
            <a:pPr algn="just"/>
            <a:r>
              <a:rPr lang="ru-RU" sz="1300" b="1" dirty="0"/>
              <a:t>Туревский И. М.</a:t>
            </a:r>
            <a:r>
              <a:rPr lang="ru-RU" sz="1300" dirty="0"/>
              <a:t>  </a:t>
            </a:r>
            <a:r>
              <a:rPr lang="ru-RU" sz="1300" b="1" dirty="0"/>
              <a:t>Физическая подготовка: сдача нормативов комплекса ГТО : учебное пособие для СПО / И. М. Туревский, В. Н. Бородаенко, Л. В. Тарасенко. — 2-е изд. — Москва : Издательство Юрайт, </a:t>
            </a:r>
            <a:r>
              <a:rPr lang="ru-RU" sz="1300" b="1" dirty="0" smtClean="0"/>
              <a:t>2023. </a:t>
            </a:r>
            <a:r>
              <a:rPr lang="ru-RU" sz="1300" b="1" dirty="0"/>
              <a:t>— 148 с. — (Профессиональное образование). </a:t>
            </a:r>
            <a:endParaRPr lang="ru-RU" sz="1300" b="1" dirty="0" smtClean="0"/>
          </a:p>
          <a:p>
            <a:pPr algn="just"/>
            <a:endParaRPr lang="ru-RU" sz="1300" b="1" dirty="0"/>
          </a:p>
          <a:p>
            <a:pPr algn="just"/>
            <a:r>
              <a:rPr lang="ru-RU" sz="1300" dirty="0"/>
              <a:t>В учебном пособии содержится богатая информация об истории возникновения и развития ГТО, о его структуре и формах испытаний, а также о технологии подготовки к сдаче нормативов. В книге представлены задания на развитие двигательных качеств для подготовки и сдачи комплекса испытаний, а также прописаны все современные нормы ГТО.</a:t>
            </a:r>
            <a:endParaRPr lang="ru-RU" sz="1300" b="1" dirty="0"/>
          </a:p>
        </p:txBody>
      </p:sp>
    </p:spTree>
    <p:extLst>
      <p:ext uri="{BB962C8B-B14F-4D97-AF65-F5344CB8AC3E}">
        <p14:creationId xmlns:p14="http://schemas.microsoft.com/office/powerpoint/2010/main" val="2586808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2339752"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2249866"/>
            <a:ext cx="6552728" cy="1092607"/>
          </a:xfrm>
          <a:prstGeom prst="rect">
            <a:avLst/>
          </a:prstGeom>
        </p:spPr>
        <p:txBody>
          <a:bodyPr wrap="square">
            <a:spAutoFit/>
          </a:bodyPr>
          <a:lstStyle/>
          <a:p>
            <a:pPr algn="just"/>
            <a:r>
              <a:rPr lang="ru-RU" sz="1300" b="1" dirty="0"/>
              <a:t>Теория и история физической культуры и спорта в 3 т. Том 1. Игры олимпиад : учебное пособие для СПО / Г. Н. Германов, А. Н. Корольков, И. А. Сабирова, О. И. Кузьмина. — Москва : Издательство Юрайт, </a:t>
            </a:r>
            <a:r>
              <a:rPr lang="ru-RU" sz="1300" b="1" dirty="0" smtClean="0"/>
              <a:t>2023. </a:t>
            </a:r>
            <a:r>
              <a:rPr lang="ru-RU" sz="1300" b="1" dirty="0"/>
              <a:t>— 793 с. — (Профессиональное образование</a:t>
            </a:r>
            <a:r>
              <a:rPr lang="ru-RU" sz="1300" b="1" dirty="0" smtClean="0"/>
              <a:t>).</a:t>
            </a:r>
          </a:p>
          <a:p>
            <a:pPr algn="just"/>
            <a:endParaRPr lang="ru-RU" sz="1300" dirty="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2794" y="3501008"/>
            <a:ext cx="6521694" cy="2292935"/>
          </a:xfrm>
          <a:prstGeom prst="rect">
            <a:avLst/>
          </a:prstGeom>
        </p:spPr>
        <p:txBody>
          <a:bodyPr wrap="square">
            <a:spAutoFit/>
          </a:bodyPr>
          <a:lstStyle/>
          <a:p>
            <a:pPr algn="just"/>
            <a:r>
              <a:rPr lang="ru-RU" sz="1300" b="1" dirty="0"/>
              <a:t>Теория и история физической культуры и спорта в 3 т. Том 2.</a:t>
            </a:r>
            <a:r>
              <a:rPr lang="ru-RU" sz="1300" dirty="0"/>
              <a:t> </a:t>
            </a:r>
            <a:r>
              <a:rPr lang="ru-RU" sz="1300" b="1" dirty="0"/>
              <a:t>Олимпийские зимние игры : учебное пособие для СПО / Г. Н. Германов, А. Н. Корольков, И. А. Сабирова, О. И. Кузьмина. — Москва : Издательство Юрайт, </a:t>
            </a:r>
            <a:r>
              <a:rPr lang="ru-RU" sz="1300" b="1" dirty="0" smtClean="0"/>
              <a:t>2023. </a:t>
            </a:r>
            <a:r>
              <a:rPr lang="ru-RU" sz="1300" b="1" dirty="0"/>
              <a:t>— 493 с. — (Профессиональное образование). </a:t>
            </a:r>
            <a:endParaRPr lang="ru-RU" sz="1300" b="1" dirty="0" smtClean="0"/>
          </a:p>
          <a:p>
            <a:pPr algn="just"/>
            <a:endParaRPr lang="ru-RU" sz="1300" dirty="0"/>
          </a:p>
          <a:p>
            <a:pPr algn="just"/>
            <a:r>
              <a:rPr lang="ru-RU" sz="13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a:t>
            </a:r>
          </a:p>
        </p:txBody>
      </p:sp>
    </p:spTree>
    <p:extLst>
      <p:ext uri="{BB962C8B-B14F-4D97-AF65-F5344CB8AC3E}">
        <p14:creationId xmlns:p14="http://schemas.microsoft.com/office/powerpoint/2010/main" val="3880405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9" y="1499131"/>
            <a:ext cx="2392762" cy="373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99792" y="2204864"/>
            <a:ext cx="6179842" cy="2092881"/>
          </a:xfrm>
          <a:prstGeom prst="rect">
            <a:avLst/>
          </a:prstGeom>
        </p:spPr>
        <p:txBody>
          <a:bodyPr wrap="square">
            <a:spAutoFit/>
          </a:bodyPr>
          <a:lstStyle/>
          <a:p>
            <a:pPr algn="just"/>
            <a:r>
              <a:rPr lang="ru-RU" sz="1300" b="1" dirty="0"/>
              <a:t>Теория и история физической культуры и спорта в 3 т. Том 3.</a:t>
            </a:r>
            <a:r>
              <a:rPr lang="ru-RU" sz="1300" dirty="0"/>
              <a:t> </a:t>
            </a:r>
            <a:r>
              <a:rPr lang="ru-RU" sz="1300" b="1" dirty="0"/>
              <a:t>Паралимпийские игры : учебное пособие для СПО / О. И. Кузьмина, Г. Н. Германов, Е. Г. Цуканова, И. В. Кулькова ; под общей редакцией Г. Н. Германова. — Москва : Издательство Юрайт, </a:t>
            </a:r>
            <a:r>
              <a:rPr lang="ru-RU" sz="1300" b="1" dirty="0" smtClean="0"/>
              <a:t>2023. </a:t>
            </a:r>
            <a:r>
              <a:rPr lang="ru-RU" sz="1300" b="1" dirty="0"/>
              <a:t>— 531 с. — (Профессиональное образование). </a:t>
            </a:r>
            <a:endParaRPr lang="ru-RU" sz="1300" b="1" dirty="0" smtClean="0"/>
          </a:p>
          <a:p>
            <a:pPr algn="just"/>
            <a:endParaRPr lang="ru-RU" sz="1300" b="1" dirty="0"/>
          </a:p>
          <a:p>
            <a:pPr algn="just"/>
            <a:r>
              <a:rPr lang="ru-RU" sz="1300" dirty="0"/>
              <a:t>Приводимая информация расширит олимпийские знания студентов, будет содействовать успешному освоению </a:t>
            </a:r>
            <a:r>
              <a:rPr lang="ru-RU" sz="1300" dirty="0" smtClean="0"/>
              <a:t>предметов, в </a:t>
            </a:r>
            <a:r>
              <a:rPr lang="ru-RU" sz="1300" dirty="0"/>
              <a:t>частности истории физической культуры, начального физкультурного образования, теории адаптивной физической </a:t>
            </a:r>
            <a:r>
              <a:rPr lang="ru-RU" sz="1300" dirty="0" smtClean="0"/>
              <a:t>культуры.</a:t>
            </a:r>
            <a:endParaRPr lang="ru-RU" sz="1300" dirty="0"/>
          </a:p>
        </p:txBody>
      </p:sp>
    </p:spTree>
    <p:extLst>
      <p:ext uri="{BB962C8B-B14F-4D97-AF65-F5344CB8AC3E}">
        <p14:creationId xmlns:p14="http://schemas.microsoft.com/office/powerpoint/2010/main" val="1137890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44824"/>
            <a:ext cx="7848872" cy="2554545"/>
          </a:xfrm>
          <a:prstGeom prst="rect">
            <a:avLst/>
          </a:prstGeom>
        </p:spPr>
        <p:txBody>
          <a:bodyPr wrap="square">
            <a:spAutoFit/>
          </a:bodyPr>
          <a:lstStyle/>
          <a:p>
            <a:pPr algn="ctr"/>
            <a:r>
              <a:rPr lang="ru-RU" sz="4000" b="1" dirty="0"/>
              <a:t>ПМ.01 </a:t>
            </a:r>
            <a:endParaRPr lang="ru-RU" sz="4000" b="1" dirty="0" smtClean="0"/>
          </a:p>
          <a:p>
            <a:pPr algn="ctr"/>
            <a:r>
              <a:rPr lang="ru-RU" sz="4000" b="1" dirty="0" smtClean="0"/>
              <a:t>РАЗРАБОТКА </a:t>
            </a:r>
            <a:r>
              <a:rPr lang="ru-RU" sz="4000" b="1" dirty="0"/>
              <a:t>ТЕХНИЧЕСКОГО ЗАДАНИЯ НА ПРОДУКТ ГРАФИЧЕСКОГО ДИЗАЙНА</a:t>
            </a:r>
            <a:endParaRPr lang="ru-RU" sz="4000" dirty="0"/>
          </a:p>
        </p:txBody>
      </p:sp>
    </p:spTree>
    <p:extLst>
      <p:ext uri="{BB962C8B-B14F-4D97-AF65-F5344CB8AC3E}">
        <p14:creationId xmlns:p14="http://schemas.microsoft.com/office/powerpoint/2010/main" val="1224827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4660" y="1052736"/>
            <a:ext cx="5832648" cy="4493538"/>
          </a:xfrm>
          <a:prstGeom prst="rect">
            <a:avLst/>
          </a:prstGeom>
        </p:spPr>
        <p:txBody>
          <a:bodyPr wrap="square">
            <a:spAutoFit/>
          </a:bodyPr>
          <a:lstStyle/>
          <a:p>
            <a:pPr algn="just"/>
            <a:r>
              <a:rPr lang="ru-RU" sz="1300" b="1" dirty="0"/>
              <a:t>Усатая Т. В. Дизайн-проектирование: учебник / Т. В. Усатая, Л. В. Дерябина. — Москва : ИЦ «Академия», 2020. — 288 с., [16] с. цв. ил. — (Профессиональное образование</a:t>
            </a:r>
            <a:r>
              <a:rPr lang="ru-RU" sz="1300" b="1" dirty="0" smtClean="0"/>
              <a:t>).</a:t>
            </a:r>
            <a:r>
              <a:rPr lang="ru-RU" sz="1300" b="1" dirty="0"/>
              <a:t> </a:t>
            </a:r>
            <a:r>
              <a:rPr lang="ru-RU" sz="1300" b="1" dirty="0" smtClean="0"/>
              <a:t> </a:t>
            </a:r>
          </a:p>
          <a:p>
            <a:pPr algn="just"/>
            <a:endParaRPr lang="ru-RU" sz="1300" dirty="0"/>
          </a:p>
          <a:p>
            <a:pPr algn="just"/>
            <a:r>
              <a:rPr lang="ru-RU" sz="1300" dirty="0" smtClean="0"/>
              <a:t>Учебное </a:t>
            </a:r>
            <a:r>
              <a:rPr lang="ru-RU" sz="1300" dirty="0"/>
              <a:t>издание предназначено для изучения профессионального модуля «Разработка технического задания на продукт графического дизайна» (МДК.01.01 «Дизайн-проектирование</a:t>
            </a:r>
            <a:r>
              <a:rPr lang="ru-RU" sz="1300" dirty="0" smtClean="0"/>
              <a:t>»). Предложены </a:t>
            </a:r>
            <a:r>
              <a:rPr lang="ru-RU" sz="1300" dirty="0"/>
              <a:t>разделы по графическому дизайну: рассмотрены современные тенденции развития и роли дизайна, основные закономерности и принципы композиции, работа с цветом и формой в дизайне. Отдельные разделы посвящены вопросам стилизации, средствам и приемам типографики в композиции. Поскольку графический дизайнер сегодня специализируется на оформлении окружающей среды в том числе и средствами компьютерной графики, отдельные главы посвящены изучению основных программных средств, необходимых графическому дизайнеру: Adobe Photoshop, Adobe Illustrator и </a:t>
            </a:r>
            <a:r>
              <a:rPr lang="ru-RU" sz="1300" dirty="0" smtClean="0"/>
              <a:t>CorelDRAW.</a:t>
            </a:r>
          </a:p>
          <a:p>
            <a:pPr algn="just"/>
            <a:r>
              <a:rPr lang="ru-RU" sz="1300" dirty="0" smtClean="0"/>
              <a:t>Содержание </a:t>
            </a:r>
            <a:r>
              <a:rPr lang="ru-RU" sz="1300" dirty="0"/>
              <a:t>учебника, задания для самостоятельной работы и комплексные практические задания составлены в соответствии с описанием компетенции «Графический дизайн» WorldSkills Russia (WSR</a:t>
            </a:r>
            <a:r>
              <a:rPr lang="ru-RU" sz="1300" dirty="0" smtClean="0"/>
              <a:t>).</a:t>
            </a:r>
            <a:endParaRPr lang="ru-RU" sz="1300" dirty="0"/>
          </a:p>
        </p:txBody>
      </p:sp>
      <p:pic>
        <p:nvPicPr>
          <p:cNvPr id="3" name="Picture 4" descr="https://fkniga.ru/media/product/07/0704/KA-003121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11" y="1201692"/>
            <a:ext cx="2448272" cy="366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4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92" y="3567873"/>
            <a:ext cx="1973960" cy="312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46628" y="3933056"/>
            <a:ext cx="6912768" cy="2292935"/>
          </a:xfrm>
          <a:prstGeom prst="rect">
            <a:avLst/>
          </a:prstGeom>
        </p:spPr>
        <p:txBody>
          <a:bodyPr wrap="square">
            <a:spAutoFit/>
          </a:bodyPr>
          <a:lstStyle/>
          <a:p>
            <a:pPr algn="just"/>
            <a:r>
              <a:rPr lang="ru-RU" sz="1300" b="1" dirty="0"/>
              <a:t>Воронцов В</a:t>
            </a:r>
            <a:r>
              <a:rPr lang="ru-RU" sz="1300" b="1" dirty="0" smtClean="0"/>
              <a:t>. М</a:t>
            </a:r>
            <a:r>
              <a:rPr lang="ru-RU" sz="1300" b="1" dirty="0"/>
              <a:t>.</a:t>
            </a:r>
            <a:r>
              <a:rPr lang="ru-RU" sz="1300" dirty="0"/>
              <a:t> </a:t>
            </a:r>
            <a:r>
              <a:rPr lang="ru-RU" sz="1300" b="1" dirty="0"/>
              <a:t>Архитектурное материаловедение : учебник для СПО / В</a:t>
            </a:r>
            <a:r>
              <a:rPr lang="ru-RU" sz="1300" b="1" dirty="0" smtClean="0"/>
              <a:t>. М</a:t>
            </a:r>
            <a:r>
              <a:rPr lang="ru-RU" sz="1300" b="1" dirty="0"/>
              <a:t>. Воронцов</a:t>
            </a:r>
            <a:r>
              <a:rPr lang="ru-RU" sz="1300" b="1" dirty="0" smtClean="0"/>
              <a:t>. </a:t>
            </a:r>
            <a:r>
              <a:rPr lang="ru-RU" sz="1200" b="1" dirty="0"/>
              <a:t>—</a:t>
            </a:r>
            <a:r>
              <a:rPr lang="ru-RU" sz="1300" b="1" dirty="0" smtClean="0"/>
              <a:t> 3-е </a:t>
            </a:r>
            <a:r>
              <a:rPr lang="ru-RU" sz="1300" b="1" dirty="0"/>
              <a:t>изд., стер</a:t>
            </a:r>
            <a:r>
              <a:rPr lang="ru-RU" sz="1300" b="1" dirty="0" smtClean="0"/>
              <a:t>. </a:t>
            </a:r>
            <a:r>
              <a:rPr lang="ru-RU" sz="1200" b="1" dirty="0"/>
              <a:t>—</a:t>
            </a:r>
            <a:r>
              <a:rPr lang="ru-RU" sz="1300" b="1" dirty="0" smtClean="0"/>
              <a:t> </a:t>
            </a:r>
            <a:r>
              <a:rPr lang="ru-RU" sz="1300" b="1" dirty="0"/>
              <a:t>Санкт-Петербург : Лань, </a:t>
            </a:r>
            <a:r>
              <a:rPr lang="ru-RU" sz="1300" b="1" dirty="0" smtClean="0"/>
              <a:t>2022.</a:t>
            </a:r>
            <a:r>
              <a:rPr lang="ru-RU" sz="1200" b="1" dirty="0" smtClean="0"/>
              <a:t> </a:t>
            </a:r>
            <a:r>
              <a:rPr lang="ru-RU" sz="1200" b="1" dirty="0"/>
              <a:t>—</a:t>
            </a:r>
            <a:r>
              <a:rPr lang="ru-RU" sz="1300" b="1" dirty="0" smtClean="0"/>
              <a:t> </a:t>
            </a:r>
            <a:r>
              <a:rPr lang="ru-RU" sz="1300" b="1" dirty="0"/>
              <a:t>408 с. — (Среднее профессиональное образование). </a:t>
            </a:r>
            <a:endParaRPr lang="ru-RU" sz="1300" b="1" dirty="0" smtClean="0"/>
          </a:p>
          <a:p>
            <a:pPr algn="just"/>
            <a:endParaRPr lang="ru-RU" sz="1300" dirty="0"/>
          </a:p>
          <a:p>
            <a:pPr algn="just"/>
            <a:r>
              <a:rPr lang="ru-RU" sz="1300" dirty="0"/>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 y="0"/>
            <a:ext cx="2180889" cy="340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99217" y="188640"/>
            <a:ext cx="6837279" cy="2292935"/>
          </a:xfrm>
          <a:prstGeom prst="rect">
            <a:avLst/>
          </a:prstGeom>
        </p:spPr>
        <p:txBody>
          <a:bodyPr wrap="square">
            <a:spAutoFit/>
          </a:bodyPr>
          <a:lstStyle/>
          <a:p>
            <a:pPr algn="just"/>
            <a:r>
              <a:rPr lang="ru-RU" sz="1300" b="1" dirty="0"/>
              <a:t>Запекина Н. М.</a:t>
            </a:r>
            <a:r>
              <a:rPr lang="ru-RU" sz="1300" dirty="0"/>
              <a:t>  </a:t>
            </a:r>
            <a:r>
              <a:rPr lang="ru-RU" sz="1300" b="1" dirty="0"/>
              <a:t>Основы полиграфического производства : учебное пособие для СПО / Н. М. Запекина. — 2-е изд., перераб. и доп. — Москва : Издательство Юрайт, </a:t>
            </a:r>
            <a:r>
              <a:rPr lang="ru-RU" sz="1300" b="1" dirty="0" smtClean="0"/>
              <a:t>2023. </a:t>
            </a:r>
            <a:r>
              <a:rPr lang="ru-RU" sz="1300" b="1" dirty="0"/>
              <a:t>— 178 с.  — (Среднее профессиональное образование). </a:t>
            </a:r>
            <a:endParaRPr lang="ru-RU" sz="1300" b="1" dirty="0" smtClean="0"/>
          </a:p>
          <a:p>
            <a:pPr algn="just"/>
            <a:endParaRPr lang="ru-RU" sz="1300" dirty="0"/>
          </a:p>
          <a:p>
            <a:pPr algn="just"/>
            <a:r>
              <a:rPr lang="ru-RU" sz="1300" dirty="0"/>
              <a:t>В пособии сделана попытка в краткой форме изложить наиболее существенные вопросы допечатной, печатной и послепечатной подготовки изданий, особенности расходных материалов, влияющих на качество готового продукта. Каждая тема содержит список использованной литературы, дополнительную информацию, вопросы для повторения материала и размышления над прочитанным. </a:t>
            </a:r>
          </a:p>
        </p:txBody>
      </p:sp>
    </p:spTree>
    <p:extLst>
      <p:ext uri="{BB962C8B-B14F-4D97-AF65-F5344CB8AC3E}">
        <p14:creationId xmlns:p14="http://schemas.microsoft.com/office/powerpoint/2010/main" val="3641337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160241" cy="316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78638" y="132348"/>
            <a:ext cx="6285849" cy="2092881"/>
          </a:xfrm>
          <a:prstGeom prst="rect">
            <a:avLst/>
          </a:prstGeom>
        </p:spPr>
        <p:txBody>
          <a:bodyPr wrap="square">
            <a:spAutoFit/>
          </a:bodyPr>
          <a:lstStyle/>
          <a:p>
            <a:pPr algn="just"/>
            <a:r>
              <a:rPr lang="ru-RU" sz="1300" b="1" dirty="0"/>
              <a:t>Лобанов Е. Ю.</a:t>
            </a:r>
            <a:r>
              <a:rPr lang="ru-RU" sz="1300" dirty="0"/>
              <a:t> </a:t>
            </a:r>
            <a:r>
              <a:rPr lang="ru-RU" sz="1300" b="1" dirty="0"/>
              <a:t>Дизайн-проектирование : учебник / Е. Ю. Лобанов. — Москва : Юстиция, 2023. — 202 с. — (Среднее профессиональное образование</a:t>
            </a:r>
            <a:r>
              <a:rPr lang="ru-RU" sz="1300" b="1" dirty="0" smtClean="0"/>
              <a:t>).</a:t>
            </a:r>
          </a:p>
          <a:p>
            <a:pPr algn="just"/>
            <a:endParaRPr lang="ru-RU" sz="1300" dirty="0"/>
          </a:p>
          <a:p>
            <a:pPr algn="just"/>
            <a:r>
              <a:rPr lang="ru-RU" sz="1300" dirty="0"/>
              <a:t>Разработан по материалам кафедры дизайна оборудования в средовых объектах и Колледжа технологии, моделирования 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снабжен выдержками из текстов книг и статей архитекторов-дизайнеров указанного периода.</a:t>
            </a:r>
          </a:p>
        </p:txBody>
      </p:sp>
      <p:sp>
        <p:nvSpPr>
          <p:cNvPr id="4" name="Прямоугольник 3"/>
          <p:cNvSpPr/>
          <p:nvPr/>
        </p:nvSpPr>
        <p:spPr>
          <a:xfrm>
            <a:off x="2678639" y="3802685"/>
            <a:ext cx="6315535" cy="2492990"/>
          </a:xfrm>
          <a:prstGeom prst="rect">
            <a:avLst/>
          </a:prstGeom>
        </p:spPr>
        <p:txBody>
          <a:bodyPr wrap="square">
            <a:spAutoFit/>
          </a:bodyPr>
          <a:lstStyle/>
          <a:p>
            <a:pPr lvl="0" algn="just">
              <a:defRPr/>
            </a:pPr>
            <a:r>
              <a:rPr lang="ru-RU" sz="1300" b="1" kern="0" dirty="0" smtClean="0"/>
              <a:t>Гажур </a:t>
            </a:r>
            <a:r>
              <a:rPr lang="ru-RU" sz="1300" b="1" kern="0" dirty="0"/>
              <a:t>А.А</a:t>
            </a:r>
            <a:r>
              <a:rPr lang="ru-RU" sz="1300" b="1" kern="0" dirty="0" smtClean="0"/>
              <a:t>. </a:t>
            </a:r>
            <a:r>
              <a:rPr lang="ru-RU" sz="1300" b="1" kern="0" dirty="0"/>
              <a:t>Промышленный дизайн (Дизайн для инжиниринга) : учебник / А.А. Гажур. — Москва : КноРус, </a:t>
            </a:r>
            <a:r>
              <a:rPr lang="ru-RU" sz="1300" b="1" kern="0" dirty="0" smtClean="0"/>
              <a:t>2023. </a:t>
            </a:r>
            <a:r>
              <a:rPr lang="ru-RU" sz="1300" b="1" kern="0" dirty="0"/>
              <a:t>— 326 с</a:t>
            </a:r>
            <a:r>
              <a:rPr lang="ru-RU" sz="1300" b="1" kern="0" dirty="0" smtClean="0"/>
              <a:t>. — </a:t>
            </a:r>
            <a:r>
              <a:rPr kumimoji="0" lang="ru-RU" sz="1300" b="1" i="0" u="none" strike="noStrike" kern="0" cap="none" spc="0" normalizeH="0" baseline="0" noProof="0" dirty="0" smtClean="0">
                <a:ln>
                  <a:noFill/>
                </a:ln>
                <a:effectLst/>
                <a:uLnTx/>
                <a:uFillTx/>
              </a:rPr>
              <a:t>(Среднее профессиональное образование).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300" b="0" i="0" u="none" strike="noStrike" kern="0" cap="none" spc="0" normalizeH="0" baseline="0" noProof="0" dirty="0" smtClean="0">
              <a:ln>
                <a:noFill/>
              </a:ln>
              <a:effectLst/>
              <a:uLnTx/>
              <a:uFillTx/>
            </a:endParaRPr>
          </a:p>
          <a:p>
            <a:pPr lvl="0" algn="just">
              <a:defRPr/>
            </a:pPr>
            <a:r>
              <a:rPr lang="ru-RU" sz="13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r>
              <a:rPr lang="ru-RU" sz="1300" dirty="0" smtClean="0"/>
              <a:t>.</a:t>
            </a:r>
            <a:endParaRPr kumimoji="0" lang="ru-RU" sz="1300" b="0" i="0" u="none" strike="noStrike" kern="0" cap="none" spc="0" normalizeH="0" baseline="0" noProof="0" dirty="0">
              <a:ln>
                <a:noFill/>
              </a:ln>
              <a:effectLst/>
              <a:uLnTx/>
              <a:uFillTx/>
            </a:endParaRPr>
          </a:p>
        </p:txBody>
      </p:sp>
      <p:pic>
        <p:nvPicPr>
          <p:cNvPr id="5" name="Picture 3" descr="C:\Users\wsm-321-2-01\Desktop\944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01008"/>
            <a:ext cx="216024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69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334" y="332656"/>
            <a:ext cx="6480720" cy="1892826"/>
          </a:xfrm>
          <a:prstGeom prst="rect">
            <a:avLst/>
          </a:prstGeom>
        </p:spPr>
        <p:txBody>
          <a:bodyPr wrap="square">
            <a:spAutoFit/>
          </a:bodyPr>
          <a:lstStyle/>
          <a:p>
            <a:pPr algn="just"/>
            <a:r>
              <a:rPr lang="ru-RU" sz="1300" b="1" dirty="0"/>
              <a:t>Шокорова Л. В. Дизайн-проектирование. Стилизация: учебное пособие для СПО / Л. В. Шокорова. — 2-е изд., перераб. и доп. — Москва : Издательство Юрайт, 2023. — 74 с. — (Профессиональное образование). </a:t>
            </a:r>
            <a:endParaRPr lang="ru-RU" sz="1300" b="1" dirty="0" smtClean="0"/>
          </a:p>
          <a:p>
            <a:pPr algn="just"/>
            <a:endParaRPr lang="ru-RU" sz="1300" b="1" dirty="0" smtClean="0"/>
          </a:p>
          <a:p>
            <a:pPr algn="just"/>
            <a:r>
              <a:rPr lang="ru-RU" sz="13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a:t>
            </a:r>
            <a:endParaRPr lang="ru-RU" sz="1300" dirty="0" smtClean="0"/>
          </a:p>
          <a:p>
            <a:endParaRPr lang="ru-RU" sz="1300" dirty="0"/>
          </a:p>
        </p:txBody>
      </p:sp>
      <p:pic>
        <p:nvPicPr>
          <p:cNvPr id="3" name="Picture 2" descr="C:\Users\wsm-321-2-01\Desktop\8A1DAB20-B6E1-4C9F-96DF-594950DE6E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03128"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2906" y="3851580"/>
            <a:ext cx="6577548" cy="2693045"/>
          </a:xfrm>
          <a:prstGeom prst="rect">
            <a:avLst/>
          </a:prstGeom>
        </p:spPr>
        <p:txBody>
          <a:bodyPr wrap="square">
            <a:spAutoFit/>
          </a:bodyPr>
          <a:lstStyle/>
          <a:p>
            <a:pPr algn="just"/>
            <a:r>
              <a:rPr lang="ru-RU" sz="13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2-е изд., испр. и доп. — Москва : Юрайт, </a:t>
            </a:r>
            <a:r>
              <a:rPr lang="ru-RU" sz="1300" b="1" dirty="0" smtClean="0"/>
              <a:t>2023. </a:t>
            </a:r>
            <a:r>
              <a:rPr lang="ru-RU" sz="1300" b="1" dirty="0"/>
              <a:t>— 208 с. —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0"/>
            <a:ext cx="2520280" cy="368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43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138" y="188640"/>
            <a:ext cx="6663357" cy="3493264"/>
          </a:xfrm>
          <a:prstGeom prst="rect">
            <a:avLst/>
          </a:prstGeom>
        </p:spPr>
        <p:txBody>
          <a:bodyPr wrap="square">
            <a:spAutoFit/>
          </a:bodyPr>
          <a:lstStyle/>
          <a:p>
            <a:pPr algn="just"/>
            <a:r>
              <a:rPr lang="ru-RU" sz="1300" b="1" dirty="0"/>
              <a:t>Основы дизайна и композиции: современные концепции : учебное пособие для </a:t>
            </a:r>
            <a:r>
              <a:rPr lang="ru-RU" sz="1300" b="1" dirty="0" smtClean="0"/>
              <a:t>СПО</a:t>
            </a:r>
            <a:r>
              <a:rPr lang="ru-RU" sz="1300" b="1" dirty="0"/>
              <a:t> / Е. Э. Павловская [и др.] ; ответственный редактор Е. Э. Павловская. — 2-е изд., перераб. и доп. — Москва : Издательство Юрайт, </a:t>
            </a:r>
            <a:r>
              <a:rPr lang="ru-RU" sz="1300" b="1" dirty="0" smtClean="0"/>
              <a:t>2023.</a:t>
            </a:r>
            <a:r>
              <a:rPr lang="ru-RU" sz="1300" b="1" dirty="0"/>
              <a:t> — 119 с. — (Профессиональное образование</a:t>
            </a:r>
            <a:r>
              <a:rPr lang="ru-RU" sz="1300" b="1" dirty="0" smtClean="0"/>
              <a:t>). </a:t>
            </a:r>
          </a:p>
          <a:p>
            <a:pPr algn="just"/>
            <a:endParaRPr lang="ru-RU" sz="1300" b="1" dirty="0"/>
          </a:p>
          <a:p>
            <a:pPr algn="just"/>
            <a:endParaRPr lang="ru-RU" sz="1300" b="1" dirty="0" smtClean="0"/>
          </a:p>
          <a:p>
            <a:pPr algn="just"/>
            <a:r>
              <a:rPr lang="ru-RU" sz="1300" dirty="0" smtClean="0"/>
              <a:t>В </a:t>
            </a:r>
            <a:r>
              <a:rPr lang="ru-RU" sz="1300" dirty="0"/>
              <a:t>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3" name="Picture 3" descr="C:\Users\wsm-321-2-01\Desktop\55EC81C8-BFB9-4375-AEEB-A69232D7F9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4" y="127087"/>
            <a:ext cx="235710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80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40" y="1628800"/>
            <a:ext cx="2543274" cy="359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43808" y="1124744"/>
            <a:ext cx="6192688" cy="4893647"/>
          </a:xfrm>
          <a:prstGeom prst="rect">
            <a:avLst/>
          </a:prstGeom>
        </p:spPr>
        <p:txBody>
          <a:bodyPr wrap="square">
            <a:spAutoFit/>
          </a:bodyPr>
          <a:lstStyle/>
          <a:p>
            <a:pPr algn="just"/>
            <a:r>
              <a:rPr lang="ru-RU" sz="1300" b="1" dirty="0"/>
              <a:t>Луптон Э</a:t>
            </a:r>
            <a:r>
              <a:rPr lang="ru-RU" sz="1300" dirty="0"/>
              <a:t>. </a:t>
            </a:r>
            <a:r>
              <a:rPr lang="ru-RU" sz="1300" b="1" dirty="0"/>
              <a:t>Драматургия дизайна. Как, используя приемы сторителлинга, удивлять графикой, продуктами, услугами и дарить впечатления / Э. Луптон. </a:t>
            </a:r>
            <a:r>
              <a:rPr lang="ru-RU" sz="1300" b="1" dirty="0" smtClean="0"/>
              <a:t>— </a:t>
            </a:r>
            <a:r>
              <a:rPr lang="ru-RU" sz="1300" b="1" dirty="0"/>
              <a:t>Москва : Эксмо, 2022. </a:t>
            </a:r>
            <a:r>
              <a:rPr lang="ru-RU" sz="1300" b="1" dirty="0" smtClean="0"/>
              <a:t>— </a:t>
            </a:r>
            <a:r>
              <a:rPr lang="ru-RU" sz="1300" b="1" dirty="0"/>
              <a:t>160 с. </a:t>
            </a:r>
            <a:endParaRPr lang="ru-RU" sz="1300" b="1" dirty="0" smtClean="0"/>
          </a:p>
          <a:p>
            <a:pPr algn="just"/>
            <a:endParaRPr lang="ru-RU" sz="1300" dirty="0"/>
          </a:p>
          <a:p>
            <a:pPr algn="just"/>
            <a:r>
              <a:rPr lang="ru-RU" sz="1300" dirty="0"/>
              <a:t>Хороший дизайн воплощает даже самые странные идеи в жизнь. Однако без умения рассказывать историю он вряд ли будет запоминающимся и ярким. Драматургия в дизайне и правильное построение сюжета — уникальный, очень сильный, но недостаточно используемый инструмент. </a:t>
            </a:r>
            <a:r>
              <a:rPr lang="ru-RU" sz="1300" dirty="0" smtClean="0"/>
              <a:t/>
            </a:r>
            <a:br>
              <a:rPr lang="ru-RU" sz="1300" dirty="0" smtClean="0"/>
            </a:br>
            <a:r>
              <a:rPr lang="ru-RU" sz="1300" dirty="0" smtClean="0"/>
              <a:t/>
            </a:r>
            <a:br>
              <a:rPr lang="ru-RU" sz="1300" dirty="0" smtClean="0"/>
            </a:br>
            <a:r>
              <a:rPr lang="ru-RU" sz="1300" dirty="0"/>
              <a:t>Все интригующие логотипы, макеты страниц или торговые пространства разбиваются на цвета, линии и формы, а также на жизненные события и миллион других различных элементов. </a:t>
            </a:r>
            <a:r>
              <a:rPr lang="ru-RU" sz="1300" dirty="0" smtClean="0"/>
              <a:t>О </a:t>
            </a:r>
            <a:r>
              <a:rPr lang="ru-RU" sz="1300" dirty="0"/>
              <a:t>том, как считывать эти элементы и как рассказывать истории, которые привлекут людей на вашу сторону и докажут им ценность ваших проектов, читайте в этой книге!</a:t>
            </a:r>
            <a:r>
              <a:rPr lang="ru-RU" sz="1300" dirty="0" smtClean="0"/>
              <a:t/>
            </a:r>
            <a:br>
              <a:rPr lang="ru-RU" sz="1300" dirty="0" smtClean="0"/>
            </a:br>
            <a:r>
              <a:rPr lang="ru-RU" sz="1300" dirty="0" smtClean="0"/>
              <a:t/>
            </a:r>
            <a:br>
              <a:rPr lang="ru-RU" sz="1300" dirty="0" smtClean="0"/>
            </a:br>
            <a:r>
              <a:rPr lang="ru-RU" sz="1300" dirty="0"/>
              <a:t>Эллен Луптон — преподаватель с многолетним опытом работы в области графического дизайна. В этой книге она исследует психологию визуального восприятия с точки зрения драматургии. Представляя десятки инструментов и концепций в живой и наглядной форме, она поможет любому дизайнеру усилить повествовательную силу своей работы, чтобы говорить с пользователем на одном языке и направлять его в нужном направлении.</a:t>
            </a:r>
          </a:p>
        </p:txBody>
      </p:sp>
    </p:spTree>
    <p:extLst>
      <p:ext uri="{BB962C8B-B14F-4D97-AF65-F5344CB8AC3E}">
        <p14:creationId xmlns:p14="http://schemas.microsoft.com/office/powerpoint/2010/main" val="1070504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ДИЗАЙН-ПРОЕКТИРОВАНИЕ Алексеев А. Г.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171400"/>
            <a:ext cx="2745196"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41560" y="332656"/>
            <a:ext cx="6389773" cy="2292935"/>
          </a:xfrm>
          <a:prstGeom prst="rect">
            <a:avLst/>
          </a:prstGeom>
        </p:spPr>
        <p:txBody>
          <a:bodyPr wrap="square">
            <a:spAutoFit/>
          </a:bodyPr>
          <a:lstStyle/>
          <a:p>
            <a:pPr algn="just"/>
            <a:r>
              <a:rPr lang="ru-RU" sz="1300" b="1" dirty="0"/>
              <a:t>Алексеев А. Г.</a:t>
            </a:r>
            <a:r>
              <a:rPr lang="ru-RU" sz="1300" b="1" i="1" dirty="0"/>
              <a:t> </a:t>
            </a:r>
            <a:r>
              <a:rPr lang="ru-RU" sz="1300" b="1" dirty="0"/>
              <a:t> Дизайн-проектирование : учебное пособие для СПО / А. Г. Алексеев. — 2-е изд. — Москва : Издательство Юрайт, 2022. — 90 с. — (Профессиональное образование</a:t>
            </a:r>
            <a:r>
              <a:rPr lang="ru-RU" sz="1300" b="1" dirty="0" smtClean="0"/>
              <a:t>).</a:t>
            </a:r>
          </a:p>
          <a:p>
            <a:pPr algn="just"/>
            <a:endParaRPr lang="ru-RU" sz="1300" dirty="0"/>
          </a:p>
          <a:p>
            <a:pPr algn="just"/>
            <a:r>
              <a:rPr lang="ru-RU" sz="1300" dirty="0"/>
              <a:t>Учебное наглядное пособие включает теоретические, практические и наглядные материалы для выполнения учебных работ обучающимися по специальности «Дизайн», профилям «Графический дизайн», «Дизайн костюма» и смежным специальностям. В книге просто и доступно рассмотрен весьма широкий спектр дизайнерской работы — от осветительных приборов и мебели до дизайна авто, самые основы с иллюстрациями и практическими заданиями. </a:t>
            </a:r>
          </a:p>
        </p:txBody>
      </p:sp>
      <p:sp>
        <p:nvSpPr>
          <p:cNvPr id="4" name="Прямоугольник 3"/>
          <p:cNvSpPr/>
          <p:nvPr/>
        </p:nvSpPr>
        <p:spPr>
          <a:xfrm>
            <a:off x="2541561" y="3917237"/>
            <a:ext cx="6444313" cy="2492990"/>
          </a:xfrm>
          <a:prstGeom prst="rect">
            <a:avLst/>
          </a:prstGeom>
        </p:spPr>
        <p:txBody>
          <a:bodyPr wrap="square">
            <a:spAutoFit/>
          </a:bodyPr>
          <a:lstStyle/>
          <a:p>
            <a:pPr algn="just"/>
            <a:r>
              <a:rPr lang="ru-RU" sz="1300" b="1" dirty="0"/>
              <a:t>Основы программы </a:t>
            </a:r>
            <a:r>
              <a:rPr lang="en-US" sz="1300" b="1" dirty="0" smtClean="0"/>
              <a:t>Adobe </a:t>
            </a:r>
            <a:r>
              <a:rPr lang="ru-RU" sz="1300" b="1" dirty="0" smtClean="0"/>
              <a:t>Photoshop СС  </a:t>
            </a:r>
            <a:r>
              <a:rPr lang="ru-RU" sz="1300" b="1" dirty="0"/>
              <a:t>: курс лекций для студентов специальности 42.02.02 Издательское дело / сост. М</a:t>
            </a:r>
            <a:r>
              <a:rPr lang="ru-RU" sz="1300" b="1" dirty="0" smtClean="0"/>
              <a:t>. А</a:t>
            </a:r>
            <a:r>
              <a:rPr lang="ru-RU" sz="1300" b="1" dirty="0"/>
              <a:t>. Дорощенко, Л</a:t>
            </a:r>
            <a:r>
              <a:rPr lang="ru-RU" sz="1300" b="1" dirty="0" smtClean="0"/>
              <a:t>. И</a:t>
            </a:r>
            <a:r>
              <a:rPr lang="ru-RU" sz="1300" b="1" dirty="0"/>
              <a:t>. Миронова. —</a:t>
            </a:r>
            <a:r>
              <a:rPr lang="ru-RU" sz="1300" b="1" dirty="0" smtClean="0"/>
              <a:t> </a:t>
            </a:r>
            <a:r>
              <a:rPr lang="ru-RU" sz="1300" b="1" dirty="0"/>
              <a:t>Москва : ГБПОУ МИПК им. И. Федорова, 2020. —</a:t>
            </a:r>
            <a:r>
              <a:rPr lang="ru-RU" sz="1300" b="1" dirty="0" smtClean="0"/>
              <a:t> </a:t>
            </a:r>
            <a:r>
              <a:rPr lang="ru-RU" sz="1300" b="1" dirty="0"/>
              <a:t>64 с. </a:t>
            </a:r>
            <a:r>
              <a:rPr lang="ru-RU" sz="1300" b="1" dirty="0" smtClean="0"/>
              <a:t>— (</a:t>
            </a:r>
            <a:r>
              <a:rPr lang="ru-RU" sz="1300" b="1" dirty="0"/>
              <a:t>Программы Adobe</a:t>
            </a:r>
            <a:r>
              <a:rPr lang="ru-RU" sz="1300" b="1" dirty="0" smtClean="0"/>
              <a:t>).</a:t>
            </a:r>
          </a:p>
          <a:p>
            <a:pPr algn="just"/>
            <a:endParaRPr lang="ru-RU" sz="1300" b="1" dirty="0"/>
          </a:p>
          <a:p>
            <a:pPr algn="just"/>
            <a:r>
              <a:rPr lang="en-US" sz="1300" dirty="0"/>
              <a:t>Adobe </a:t>
            </a:r>
            <a:r>
              <a:rPr lang="ru-RU" sz="1300" dirty="0" smtClean="0"/>
              <a:t>Photoshop</a:t>
            </a:r>
            <a:r>
              <a:rPr lang="en-US" sz="1300" dirty="0" smtClean="0"/>
              <a:t> – </a:t>
            </a:r>
            <a:r>
              <a:rPr lang="ru-RU" sz="1300" dirty="0" smtClean="0"/>
              <a:t>многофункциональный графический редактор, разработанный и распространяемый фирмой </a:t>
            </a:r>
            <a:r>
              <a:rPr lang="en-US" sz="1300" dirty="0" smtClean="0"/>
              <a:t>Adobe Systems</a:t>
            </a:r>
            <a:r>
              <a:rPr lang="ru-RU" sz="1300" dirty="0" smtClean="0"/>
              <a:t>. Программа является современным графическим редактором, в основном работает с растровыми изображениями, однако имеет некоторые векторные инструменты. Несмотря на то, что изначально программа была разработана как редактор изображений для полиграфии, в данное время она широко используется в веб-дизайне</a:t>
            </a:r>
            <a:r>
              <a:rPr lang="ru-RU" sz="1300" b="1" dirty="0" smtClean="0"/>
              <a:t>. </a:t>
            </a:r>
            <a:endParaRPr lang="ru-RU" sz="13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106488" cy="303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39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47088"/>
            <a:ext cx="6408712" cy="3093154"/>
          </a:xfrm>
          <a:prstGeom prst="rect">
            <a:avLst/>
          </a:prstGeom>
        </p:spPr>
        <p:txBody>
          <a:bodyPr wrap="square">
            <a:spAutoFit/>
          </a:bodyPr>
          <a:lstStyle/>
          <a:p>
            <a:pPr algn="just"/>
            <a:r>
              <a:rPr lang="ru-RU" sz="1300" b="1" dirty="0" smtClean="0"/>
              <a:t>Хворостов </a:t>
            </a:r>
            <a:r>
              <a:rPr lang="ru-RU" sz="1300" b="1" dirty="0"/>
              <a:t>Д. А. 3D Studio Max + VRay + Corona. Проектирование дизайна среды : учебное пособие / Д</a:t>
            </a:r>
            <a:r>
              <a:rPr lang="ru-RU" sz="1300" b="1" dirty="0" smtClean="0"/>
              <a:t>. А</a:t>
            </a:r>
            <a:r>
              <a:rPr lang="ru-RU" sz="1300" b="1" dirty="0"/>
              <a:t>. Хворостов. — 2-е изд., перераб. и доп. — Москва : ИНФРА-М, 2023. — 333 с</a:t>
            </a:r>
            <a:r>
              <a:rPr lang="ru-RU" sz="1300" b="1" dirty="0" smtClean="0"/>
              <a:t>. </a:t>
            </a:r>
          </a:p>
          <a:p>
            <a:pPr algn="just"/>
            <a:endParaRPr lang="ru-RU" sz="1300" b="1" dirty="0"/>
          </a:p>
          <a:p>
            <a:pPr algn="just"/>
            <a:r>
              <a:rPr lang="ru-RU" sz="1300" dirty="0"/>
              <a:t>В 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300" b="1" dirty="0"/>
          </a:p>
        </p:txBody>
      </p:sp>
      <p:pic>
        <p:nvPicPr>
          <p:cNvPr id="3" name="Picture 2" descr="https://img2.labirint.ru/books/798938/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00" y="147088"/>
            <a:ext cx="2183352"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4077072"/>
            <a:ext cx="6408712" cy="2092881"/>
          </a:xfrm>
          <a:prstGeom prst="rect">
            <a:avLst/>
          </a:prstGeom>
        </p:spPr>
        <p:txBody>
          <a:bodyPr wrap="square">
            <a:spAutoFit/>
          </a:bodyPr>
          <a:lstStyle/>
          <a:p>
            <a:pPr algn="just"/>
            <a:r>
              <a:rPr lang="ru-RU" sz="1300" b="1" dirty="0"/>
              <a:t>Федоров В. В. Планировка и застройка населенных мест : учебное пособие / В</a:t>
            </a:r>
            <a:r>
              <a:rPr lang="ru-RU" sz="1300" b="1" dirty="0" smtClean="0"/>
              <a:t>. В</a:t>
            </a:r>
            <a:r>
              <a:rPr lang="ru-RU" sz="1300" b="1" dirty="0"/>
              <a:t>. Федоров. — Москва : ИНФРА-М, 2022. — 133 с. </a:t>
            </a:r>
            <a:endParaRPr lang="ru-RU" sz="1300" b="1" dirty="0" smtClean="0"/>
          </a:p>
          <a:p>
            <a:pPr algn="just"/>
            <a:endParaRPr lang="ru-RU" sz="1300" dirty="0"/>
          </a:p>
          <a:p>
            <a:pPr algn="just"/>
            <a:r>
              <a:rPr lang="ru-RU" sz="1300" dirty="0"/>
              <a:t>Рассматриваются теоретические основы формирования урбанизированных территорий, система расселения, зонирование застраиваемых территорий, городская инженерно-транспортная и социальная инфраструктуры. Раскрываются основные вопросы пространственной организации населенных мест с учетом влияния природных и антропогенных условий на характер освоения территорий и выбор проектных решений. </a:t>
            </a:r>
          </a:p>
        </p:txBody>
      </p:sp>
      <p:pic>
        <p:nvPicPr>
          <p:cNvPr id="5" name="Picture 4" descr="https://znanium.com/cover/1862/1862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00" y="3573016"/>
            <a:ext cx="2183352" cy="316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022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012" y="58751"/>
            <a:ext cx="6552728" cy="3093154"/>
          </a:xfrm>
          <a:prstGeom prst="rect">
            <a:avLst/>
          </a:prstGeom>
        </p:spPr>
        <p:txBody>
          <a:bodyPr wrap="square">
            <a:spAutoFit/>
          </a:bodyPr>
          <a:lstStyle/>
          <a:p>
            <a:pPr algn="just"/>
            <a:r>
              <a:rPr lang="ru-RU" sz="1300" b="1" dirty="0" smtClean="0"/>
              <a:t>Панкина М. В.</a:t>
            </a:r>
            <a:r>
              <a:rPr lang="ru-RU" sz="1300" b="1" i="1" dirty="0"/>
              <a:t> </a:t>
            </a:r>
            <a:r>
              <a:rPr lang="ru-RU" sz="1300" b="1" dirty="0"/>
              <a:t> Экологический дизайн : учебное пособие для вузов / М. В. Панкина, С. В. Захарова. — 2-е изд., испр. и доп. — Москва : Издательство Юрайт, </a:t>
            </a:r>
            <a:r>
              <a:rPr lang="ru-RU" sz="1300" b="1" dirty="0" smtClean="0"/>
              <a:t>2023.</a:t>
            </a:r>
            <a:r>
              <a:rPr lang="ru-RU" sz="1300" b="1" dirty="0"/>
              <a:t> — 197 с. — (Высшее образование</a:t>
            </a:r>
            <a:r>
              <a:rPr lang="ru-RU" sz="1300" b="1" dirty="0" smtClean="0"/>
              <a:t>).</a:t>
            </a:r>
          </a:p>
          <a:p>
            <a:pPr algn="just"/>
            <a:endParaRPr lang="ru-RU" sz="1300" dirty="0"/>
          </a:p>
          <a:p>
            <a:pPr algn="just"/>
            <a:r>
              <a:rPr lang="ru-RU" sz="1300" dirty="0"/>
              <a:t>В учебном пособии определено понятие экологического дизайна как актуального общественного и научного явления, систематизированы истоки экологического дизайна, выделены и обобщены его функции, принципы и приемы. Представленное издание способствует формированию ценностных представлений о гармоничном взаимодействии человека и окружающей среды, осмыслению актуальных проектных тенденций и концепций современного дизайна, повышению профессиональной компетентности будущих дизайнеров. Теоретические материалы могут служить методологической основой для педагогических разработок в дизайн-образовании и дальнейших исследований теории дизайна.</a:t>
            </a:r>
          </a:p>
        </p:txBody>
      </p:sp>
      <p:pic>
        <p:nvPicPr>
          <p:cNvPr id="3" name="Picture 2" descr="C:\Users\wsm-321-2-01\Desktop\C7FFB822-26E4-4D1B-ADEF-6CC0C8B294D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3" y="-187784"/>
            <a:ext cx="2520280" cy="35862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Основы проектной и компьютерной графики. Учебник. Профессиональный модуль: Разработка художественно-конструкторских (дизайнерских) проектов промышленной продукции, предметно-пространственных комплекс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320347"/>
            <a:ext cx="2088232" cy="31120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39752" y="3429000"/>
            <a:ext cx="6552728" cy="2492990"/>
          </a:xfrm>
          <a:prstGeom prst="rect">
            <a:avLst/>
          </a:prstGeom>
        </p:spPr>
        <p:txBody>
          <a:bodyPr wrap="square">
            <a:spAutoFit/>
          </a:bodyPr>
          <a:lstStyle/>
          <a:p>
            <a:pPr lvl="0" algn="just"/>
            <a:r>
              <a:rPr lang="ru-RU" sz="1300" b="1" dirty="0"/>
              <a:t>Ёлочкин М. Е. Основы проектной и компьютерной графики : учебник / М. Е. Ёлочкин, О. М. Скиба, Л. Е. Малышева. — Москва : Академия, 2019. — 160 с. — (Среднее профессиональное образование</a:t>
            </a:r>
            <a:r>
              <a:rPr lang="ru-RU" sz="1300" b="1" dirty="0" smtClean="0"/>
              <a:t>).</a:t>
            </a:r>
          </a:p>
          <a:p>
            <a:pPr lvl="0" algn="just"/>
            <a:endParaRPr lang="ru-RU" sz="1300" dirty="0">
              <a:solidFill>
                <a:prstClr val="white"/>
              </a:solidFill>
            </a:endParaRPr>
          </a:p>
          <a:p>
            <a:pPr lvl="0" algn="just"/>
            <a:r>
              <a:rPr lang="ru-RU" sz="1300" dirty="0" smtClean="0">
                <a:solidFill>
                  <a:prstClr val="white"/>
                </a:solidFill>
              </a:rPr>
              <a:t>Рассмотрены </a:t>
            </a:r>
            <a:r>
              <a:rPr lang="ru-RU" sz="1300" dirty="0">
                <a:solidFill>
                  <a:prstClr val="white"/>
                </a:solidFill>
              </a:rPr>
              <a:t>инфокоммуникационные технологии в дизайне по областям их применения с технологической, художественной, экономической и социальной точек зрения, основные графические инструменты и средства выразительности проектной графики, технические приемы по освоению способов передачи проектной информации. Даны практические рекомендации по работе с графическими программами компьютерной графики и анимации. Компьютерная графика показана как одна из основополагающих дисциплин при формировании дизайнера. </a:t>
            </a:r>
          </a:p>
        </p:txBody>
      </p:sp>
    </p:spTree>
    <p:extLst>
      <p:ext uri="{BB962C8B-B14F-4D97-AF65-F5344CB8AC3E}">
        <p14:creationId xmlns:p14="http://schemas.microsoft.com/office/powerpoint/2010/main" val="3446647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16632"/>
            <a:ext cx="6552728" cy="3293209"/>
          </a:xfrm>
          <a:prstGeom prst="rect">
            <a:avLst/>
          </a:prstGeom>
        </p:spPr>
        <p:txBody>
          <a:bodyPr wrap="square">
            <a:spAutoFit/>
          </a:bodyPr>
          <a:lstStyle/>
          <a:p>
            <a:pPr algn="just"/>
            <a:r>
              <a:rPr lang="ru-RU" sz="1300" b="1" dirty="0"/>
              <a:t>Проектная графика: учебник / Л. М. Корпан, А. А. Балканский, Л. П. Сопроненко, Е. К. Сысоева, Ю. И. Безбах. — Москва : ИЦ «Академия», 2020. — 256 с.: ил. — (Профессиональное образование). </a:t>
            </a:r>
            <a:endParaRPr lang="ru-RU" sz="1300" b="1" dirty="0" smtClean="0"/>
          </a:p>
          <a:p>
            <a:pPr algn="just"/>
            <a:endParaRPr lang="ru-RU" sz="1300" b="1" dirty="0"/>
          </a:p>
          <a:p>
            <a:pPr algn="just"/>
            <a:r>
              <a:rPr lang="ru-RU" sz="1300" dirty="0"/>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профессии «Графический дизайнер» (из списка ТОП-50). Учебное издание предназначено для изучения профессионального модуля «Разработка технического задания на продукт графического дизайна» (МДК.01.02 «Проектная графика»).</a:t>
            </a:r>
            <a:br>
              <a:rPr lang="ru-RU" sz="1300" dirty="0"/>
            </a:br>
            <a:r>
              <a:rPr lang="ru-RU" sz="1300" dirty="0"/>
              <a:t>В учебнике описаны возможности применения редактора Adobe InDesign для верстки бумажных и электронных изданий, шрифты, шрифтовые композиции, правила верстки и размещения иллюстраций. Также рассматриваются принципы создания графических и орнаментально-пространственных композиций — системы пропорционирования, архитектоника, геометрические основы орнаментов. </a:t>
            </a:r>
            <a:endParaRPr lang="ru-RU" sz="1300" b="1" dirty="0"/>
          </a:p>
        </p:txBody>
      </p:sp>
      <p:pic>
        <p:nvPicPr>
          <p:cNvPr id="3" name="Picture 2" descr="https://academia-moscow.ru/upload/iblock/0e8/101120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88232" cy="301080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40" y="3356992"/>
            <a:ext cx="2131648" cy="327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748313"/>
            <a:ext cx="6408711" cy="2492990"/>
          </a:xfrm>
          <a:prstGeom prst="rect">
            <a:avLst/>
          </a:prstGeom>
        </p:spPr>
        <p:txBody>
          <a:bodyPr wrap="square">
            <a:spAutoFit/>
          </a:bodyPr>
          <a:lstStyle/>
          <a:p>
            <a:pPr algn="just"/>
            <a:r>
              <a:rPr lang="ru-RU" sz="1300" b="1" dirty="0"/>
              <a:t>Шитов В. Н. Графический дизайн и мультимедиа : учебное пособие / В. Н. Шитов, К. Е. Успенский.  — Москва : КноРус, 2023. — 331 с. — (Среднее профессиональное образование). </a:t>
            </a:r>
            <a:endParaRPr lang="ru-RU" sz="1300" b="1" dirty="0" smtClean="0"/>
          </a:p>
          <a:p>
            <a:pPr algn="just"/>
            <a:endParaRPr lang="ru-RU" sz="1300" dirty="0"/>
          </a:p>
          <a:p>
            <a:pPr algn="just"/>
            <a:r>
              <a:rPr lang="ru-RU" sz="13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spTree>
    <p:extLst>
      <p:ext uri="{BB962C8B-B14F-4D97-AF65-F5344CB8AC3E}">
        <p14:creationId xmlns:p14="http://schemas.microsoft.com/office/powerpoint/2010/main" val="1722184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6/1876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3703"/>
            <a:ext cx="2088232" cy="317172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52288" y="548680"/>
            <a:ext cx="6624736" cy="1492716"/>
          </a:xfrm>
          <a:prstGeom prst="rect">
            <a:avLst/>
          </a:prstGeom>
        </p:spPr>
        <p:txBody>
          <a:bodyPr wrap="square">
            <a:spAutoFit/>
          </a:bodyPr>
          <a:lstStyle/>
          <a:p>
            <a:pPr algn="just"/>
            <a:r>
              <a:rPr lang="ru-RU" sz="1300" b="1" dirty="0" smtClean="0"/>
              <a:t>Коротеева </a:t>
            </a:r>
            <a:r>
              <a:rPr lang="ru-RU" sz="1300" b="1" dirty="0"/>
              <a:t>Л. </a:t>
            </a:r>
            <a:r>
              <a:rPr lang="ru-RU" sz="1300" b="1" dirty="0" smtClean="0"/>
              <a:t>И. Основы </a:t>
            </a:r>
            <a:r>
              <a:rPr lang="ru-RU" sz="1300" b="1" dirty="0"/>
              <a:t>художественного конструирования : учебник / Л. И. Коротеева, А. П. Яскин. — Москва : НИЦ ИНФРА - М, 2022. — 304 с</a:t>
            </a:r>
            <a:r>
              <a:rPr lang="ru-RU" sz="1300" b="1" dirty="0" smtClean="0"/>
              <a:t>.</a:t>
            </a:r>
          </a:p>
          <a:p>
            <a:pPr algn="just"/>
            <a:endParaRPr lang="ru-RU" sz="1300" dirty="0" smtClean="0"/>
          </a:p>
          <a:p>
            <a:pPr algn="just"/>
            <a:r>
              <a:rPr lang="ru-RU" sz="13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sp>
        <p:nvSpPr>
          <p:cNvPr id="4" name="Прямоугольник 3"/>
          <p:cNvSpPr/>
          <p:nvPr/>
        </p:nvSpPr>
        <p:spPr>
          <a:xfrm>
            <a:off x="2352288" y="3470405"/>
            <a:ext cx="6612200" cy="3093154"/>
          </a:xfrm>
          <a:prstGeom prst="rect">
            <a:avLst/>
          </a:prstGeom>
        </p:spPr>
        <p:txBody>
          <a:bodyPr wrap="square">
            <a:spAutoFit/>
          </a:bodyPr>
          <a:lstStyle/>
          <a:p>
            <a:pPr algn="just"/>
            <a:r>
              <a:rPr lang="ru-RU" sz="1300" b="1" dirty="0"/>
              <a:t>Григорьева Е. И.</a:t>
            </a:r>
            <a:r>
              <a:rPr lang="ru-RU" sz="1300" dirty="0"/>
              <a:t>  </a:t>
            </a:r>
            <a:r>
              <a:rPr lang="ru-RU" sz="1300" b="1" dirty="0"/>
              <a:t>Основы издательского дела. Электронное издание : учебное пособие для СПО / Е. И. Григорьева, И. М. Ситдиков. — Москва : Издательство Юрайт, 2023. — 439 с. — (Профессиональное образование). </a:t>
            </a:r>
            <a:endParaRPr lang="ru-RU" sz="1300" b="1" dirty="0" smtClean="0"/>
          </a:p>
          <a:p>
            <a:endParaRPr lang="ru-RU" sz="1300" dirty="0"/>
          </a:p>
          <a:p>
            <a:pPr algn="just"/>
            <a:r>
              <a:rPr lang="ru-RU" sz="1300" dirty="0"/>
              <a:t>Учебное пособие посвящено вопросам редакторской подготовки научных электронных изданий в гуманитарной и общественной области. В нем рассмотрены правила и приемы подготовки текста для печатного и электронного формата издания, а также особенности основных компонентов издания. Пособие состоит из двух частей. В первой рассматриваются особенности подготовки текста электронного издания, во второй особенности подготовки презентаций как особого вида электронных изданий. Кроме теоретического материала в каждой части содержится практикум, помогающий не только лучше понять изложенные вопросы, но и получить практические навыки форматирования текста и создания презентаций.</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5430"/>
            <a:ext cx="2286000" cy="364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823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49315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57500" y="116632"/>
            <a:ext cx="6606988" cy="2492990"/>
          </a:xfrm>
          <a:prstGeom prst="rect">
            <a:avLst/>
          </a:prstGeom>
        </p:spPr>
        <p:txBody>
          <a:bodyPr wrap="square">
            <a:spAutoFit/>
          </a:bodyPr>
          <a:lstStyle/>
          <a:p>
            <a:pPr algn="just"/>
            <a:r>
              <a:rPr lang="ru-RU" sz="1300" b="1" dirty="0"/>
              <a:t>Пашкова И. В.</a:t>
            </a:r>
            <a:r>
              <a:rPr lang="ru-RU" sz="1300" dirty="0"/>
              <a:t>  </a:t>
            </a:r>
            <a:r>
              <a:rPr lang="ru-RU" sz="1300" b="1" dirty="0"/>
              <a:t>Проектирование: проектирование упаковки и малых форм полиграфии : учебное пособие / И. В. Пашкова. — 2-е изд. — Москва : Издательство Юрайт, 2022. — 179 с. </a:t>
            </a:r>
            <a:endParaRPr lang="ru-RU" sz="1300" b="1" dirty="0" smtClean="0"/>
          </a:p>
          <a:p>
            <a:pPr algn="just"/>
            <a:endParaRPr lang="ru-RU" sz="1300" dirty="0"/>
          </a:p>
          <a:p>
            <a:pPr algn="just"/>
            <a:r>
              <a:rPr lang="ru-RU" sz="1300" dirty="0"/>
              <a:t>Учебное наглядное пособие направлено на формирование знаний об особенностях проектирования таких объектов графического дизайна, как этикетка, упаковка, открытка, календарь. Оно включает теоретические и практические материалы об особенностях объектов проектирования в графическом дизайне. В качестве иллюстративного материала используются работы художников-графиков, дизайнеров и студентов кафедры дизайна КемГИК. Цветной вариант издания представлен в Электронной библиотечной системе «Юрайт» (biblio-online.ru). </a:t>
            </a:r>
          </a:p>
        </p:txBody>
      </p:sp>
      <p:sp>
        <p:nvSpPr>
          <p:cNvPr id="4" name="Прямоугольник 3"/>
          <p:cNvSpPr/>
          <p:nvPr/>
        </p:nvSpPr>
        <p:spPr>
          <a:xfrm>
            <a:off x="2314962" y="3851580"/>
            <a:ext cx="6683816" cy="2693045"/>
          </a:xfrm>
          <a:prstGeom prst="rect">
            <a:avLst/>
          </a:prstGeom>
        </p:spPr>
        <p:txBody>
          <a:bodyPr wrap="square">
            <a:spAutoFit/>
          </a:bodyPr>
          <a:lstStyle/>
          <a:p>
            <a:pPr algn="just"/>
            <a:r>
              <a:rPr lang="ru-RU" sz="13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2-е изд., испр. и доп. — Москва : Юрайт, </a:t>
            </a:r>
            <a:r>
              <a:rPr lang="ru-RU" sz="1300" b="1" dirty="0" smtClean="0"/>
              <a:t>2023. </a:t>
            </a:r>
            <a:r>
              <a:rPr lang="ru-RU" sz="1300" b="1" dirty="0"/>
              <a:t>— 208 с. —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520280" cy="361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2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394935"/>
            <a:ext cx="6552728" cy="2323713"/>
          </a:xfrm>
          <a:prstGeom prst="rect">
            <a:avLst/>
          </a:prstGeom>
        </p:spPr>
        <p:txBody>
          <a:bodyPr wrap="square">
            <a:spAutoFit/>
          </a:bodyPr>
          <a:lstStyle/>
          <a:p>
            <a:pPr lvl="0" algn="just"/>
            <a:r>
              <a:rPr lang="ru-RU" sz="1300" b="1" dirty="0">
                <a:solidFill>
                  <a:prstClr val="white"/>
                </a:solidFill>
              </a:rPr>
              <a:t>Иванов, А. В. Основы печатного дела : учебное пособие / А. В. Иванов, Ю. Н. Самарин, В. И. Солонец ; под. ред. А. В. Иванов. </a:t>
            </a:r>
            <a:r>
              <a:rPr lang="ru-RU" sz="1400" b="1" dirty="0"/>
              <a:t>—</a:t>
            </a:r>
            <a:r>
              <a:rPr lang="ru-RU" sz="1300" b="1" dirty="0" smtClean="0">
                <a:solidFill>
                  <a:prstClr val="white"/>
                </a:solidFill>
              </a:rPr>
              <a:t> </a:t>
            </a:r>
            <a:r>
              <a:rPr lang="ru-RU" sz="1300" b="1" dirty="0">
                <a:solidFill>
                  <a:prstClr val="white"/>
                </a:solidFill>
              </a:rPr>
              <a:t>Санкт-Петербург : Издательско-полиграфическая ассоциация высших учебных заведений, 2019. </a:t>
            </a:r>
            <a:r>
              <a:rPr lang="ru-RU" sz="1400" b="1" dirty="0"/>
              <a:t>—</a:t>
            </a:r>
            <a:r>
              <a:rPr lang="ru-RU" sz="1300" b="1" dirty="0" smtClean="0">
                <a:solidFill>
                  <a:prstClr val="white"/>
                </a:solidFill>
              </a:rPr>
              <a:t> </a:t>
            </a:r>
            <a:r>
              <a:rPr lang="ru-RU" sz="1300" b="1" dirty="0">
                <a:solidFill>
                  <a:prstClr val="white"/>
                </a:solidFill>
              </a:rPr>
              <a:t>206 с. </a:t>
            </a:r>
            <a:endParaRPr lang="ru-RU" sz="1300" b="1" dirty="0" smtClean="0">
              <a:solidFill>
                <a:prstClr val="white"/>
              </a:solidFill>
            </a:endParaRPr>
          </a:p>
          <a:p>
            <a:pPr lvl="0" algn="just"/>
            <a:endParaRPr lang="ru-RU" sz="1300" b="1" dirty="0">
              <a:solidFill>
                <a:prstClr val="white"/>
              </a:solidFill>
            </a:endParaRPr>
          </a:p>
          <a:p>
            <a:pPr algn="just"/>
            <a:r>
              <a:rPr lang="ru-RU" sz="1300" dirty="0"/>
              <a:t>В учебном пособии изложены основные сведения о технологических процессах производства печатной продукции. Приведены сведения о конструкции и характеристиках печатной продукции, технологических операциях допечатного, печатного и послепечатного процессов; материалах, используемых при изготовлении печатных изданий, о полиграфическом оборудовании и средствах управления производством. </a:t>
            </a:r>
            <a:endParaRPr lang="ru-RU" sz="1300" b="1" dirty="0">
              <a:solidFill>
                <a:prstClr val="white"/>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4" y="116632"/>
            <a:ext cx="226189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Материаловед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4" y="3429000"/>
            <a:ext cx="2261896" cy="31717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83768" y="3704331"/>
            <a:ext cx="6552728" cy="2693045"/>
          </a:xfrm>
          <a:prstGeom prst="rect">
            <a:avLst/>
          </a:prstGeom>
        </p:spPr>
        <p:txBody>
          <a:bodyPr wrap="square">
            <a:spAutoFit/>
          </a:bodyPr>
          <a:lstStyle/>
          <a:p>
            <a:pPr algn="just"/>
            <a:r>
              <a:rPr lang="ru-RU" sz="1300" b="1" dirty="0"/>
              <a:t>Черепахин А. А. Материаловедение : учебник / И. И. Колтунов, В. А. Кузнецов, А. А. Черепахин. — Москва : КноРус, </a:t>
            </a:r>
            <a:r>
              <a:rPr lang="ru-RU" sz="1300" b="1" dirty="0" smtClean="0"/>
              <a:t>2023. </a:t>
            </a:r>
            <a:r>
              <a:rPr lang="ru-RU" sz="1300" b="1" dirty="0"/>
              <a:t>— 237 с. — (Среднее профессиональное образование). </a:t>
            </a:r>
            <a:endParaRPr lang="ru-RU" sz="1300" b="1" dirty="0" smtClean="0"/>
          </a:p>
          <a:p>
            <a:pPr algn="just"/>
            <a:endParaRPr lang="ru-RU" sz="1300" dirty="0"/>
          </a:p>
          <a:p>
            <a:pPr algn="just"/>
            <a:r>
              <a:rPr lang="ru-RU" sz="1300" dirty="0"/>
              <a:t>Рассмотрены кристаллическое строение металла, процессы кристаллизации, пластической деформации и рекристаллизации. Изложены современные методы испытаний и критерии оценки конструктивной прочности материалов, определяющие надежность и долговечность изделий. Описаны фазы, образующиеся в сплавах, и диаграммы состояния, а также современные конструкционные материалы. Большое внимание уделено теории и технологии термической обработки. Даны практические рекомендации по выбору способа и режима термической и химико-термической обработки.</a:t>
            </a:r>
          </a:p>
        </p:txBody>
      </p:sp>
    </p:spTree>
    <p:extLst>
      <p:ext uri="{BB962C8B-B14F-4D97-AF65-F5344CB8AC3E}">
        <p14:creationId xmlns:p14="http://schemas.microsoft.com/office/powerpoint/2010/main" val="3226998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0654" y="262382"/>
            <a:ext cx="6624736" cy="2492990"/>
          </a:xfrm>
          <a:prstGeom prst="rect">
            <a:avLst/>
          </a:prstGeom>
        </p:spPr>
        <p:txBody>
          <a:bodyPr wrap="square">
            <a:spAutoFit/>
          </a:bodyPr>
          <a:lstStyle/>
          <a:p>
            <a:pPr algn="just"/>
            <a:r>
              <a:rPr lang="ru-RU" sz="1300" b="1" dirty="0" smtClean="0"/>
              <a:t>Прохорский </a:t>
            </a:r>
            <a:r>
              <a:rPr lang="ru-RU" sz="1300" b="1" dirty="0"/>
              <a:t>Г. В. Информационные технологии в архитектуре и строительстве : учебное пособие / Г</a:t>
            </a:r>
            <a:r>
              <a:rPr lang="ru-RU" sz="1300" b="1" dirty="0" smtClean="0"/>
              <a:t>. В</a:t>
            </a:r>
            <a:r>
              <a:rPr lang="ru-RU" sz="1300" b="1" dirty="0"/>
              <a:t>. Прохорский. — Москва : КноРус, 2020. — 247 с. </a:t>
            </a:r>
            <a:r>
              <a:rPr lang="ru-RU" sz="1300" b="1" dirty="0" smtClean="0"/>
              <a:t>— (</a:t>
            </a:r>
            <a:r>
              <a:rPr lang="ru-RU" sz="1300" b="1" dirty="0"/>
              <a:t>Среднее </a:t>
            </a:r>
            <a:r>
              <a:rPr lang="ru-RU" sz="1300" b="1" dirty="0" smtClean="0"/>
              <a:t>профессиональное </a:t>
            </a:r>
            <a:r>
              <a:rPr lang="ru-RU" sz="1300" b="1" dirty="0"/>
              <a:t>образование</a:t>
            </a:r>
            <a:r>
              <a:rPr lang="ru-RU" sz="1300" b="1" dirty="0" smtClean="0"/>
              <a:t>).</a:t>
            </a:r>
          </a:p>
          <a:p>
            <a:pPr algn="just"/>
            <a:endParaRPr lang="ru-RU" sz="1300" dirty="0"/>
          </a:p>
          <a:p>
            <a:pPr algn="just"/>
            <a:r>
              <a:rPr lang="ru-RU" sz="13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r>
              <a:rPr lang="ru-RU" sz="1300" dirty="0" smtClean="0"/>
              <a:t>.</a:t>
            </a:r>
            <a:endParaRPr lang="ru-RU" sz="1300" dirty="0"/>
          </a:p>
        </p:txBody>
      </p:sp>
      <p:pic>
        <p:nvPicPr>
          <p:cNvPr id="3" name="Picture 4"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123708" cy="31383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0550" y="3501008"/>
            <a:ext cx="6624735" cy="3093154"/>
          </a:xfrm>
          <a:prstGeom prst="rect">
            <a:avLst/>
          </a:prstGeom>
        </p:spPr>
        <p:txBody>
          <a:bodyPr wrap="square">
            <a:spAutoFit/>
          </a:bodyPr>
          <a:lstStyle/>
          <a:p>
            <a:pPr algn="just"/>
            <a:r>
              <a:rPr lang="ru-RU" sz="1300" b="1" dirty="0"/>
              <a:t>Немцова</a:t>
            </a:r>
            <a:r>
              <a:rPr lang="ru-RU" sz="1300" b="1" dirty="0" smtClean="0"/>
              <a:t> </a:t>
            </a:r>
            <a:r>
              <a:rPr lang="ru-RU" sz="1300" b="1" dirty="0"/>
              <a:t>Т. И. </a:t>
            </a:r>
            <a:r>
              <a:rPr lang="ru-RU" sz="1300" b="1" dirty="0" smtClean="0"/>
              <a:t> Компьютерная </a:t>
            </a:r>
            <a:r>
              <a:rPr lang="ru-RU" sz="1300" b="1" dirty="0"/>
              <a:t>графика и web-дизайн : учебное  пособие / Т. И. Немцова, Т. В. Казанкова, А. В. Шнякин ; под ред. Л. Г. Гагариной. — Москва : ИД «ФОРУМ»: ИНФРА - М, 2023. — 400 с. — (Среднее профессиональное образование</a:t>
            </a:r>
            <a:r>
              <a:rPr lang="ru-RU" sz="1300" b="1" dirty="0" smtClean="0"/>
              <a:t>).</a:t>
            </a:r>
          </a:p>
          <a:p>
            <a:pPr algn="just"/>
            <a:endParaRPr lang="ru-RU" sz="1300" dirty="0"/>
          </a:p>
          <a:p>
            <a:pPr algn="just"/>
            <a:r>
              <a:rPr lang="ru-RU" sz="1300" dirty="0"/>
              <a:t>Учебное 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5" name="Picture 2" descr="https://znanium.com/cover/1905/1905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12370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55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znanium.com/cover/1209/1209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90" y="206348"/>
            <a:ext cx="2066363" cy="30786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6512" y="221874"/>
            <a:ext cx="6537975" cy="3093154"/>
          </a:xfrm>
          <a:prstGeom prst="rect">
            <a:avLst/>
          </a:prstGeom>
        </p:spPr>
        <p:txBody>
          <a:bodyPr wrap="square">
            <a:spAutoFit/>
          </a:bodyPr>
          <a:lstStyle/>
          <a:p>
            <a:pPr algn="just"/>
            <a:r>
              <a:rPr lang="ru-RU" sz="1300" b="1" dirty="0" smtClean="0"/>
              <a:t>Немцова </a:t>
            </a:r>
            <a:r>
              <a:rPr lang="ru-RU" sz="1300" b="1" dirty="0"/>
              <a:t>Т</a:t>
            </a:r>
            <a:r>
              <a:rPr lang="ru-RU" sz="1300" b="1" dirty="0" smtClean="0"/>
              <a:t>. И</a:t>
            </a:r>
            <a:r>
              <a:rPr lang="ru-RU" sz="1300" b="1" dirty="0"/>
              <a:t>. Практикум по информатике. Компьютерная графика и web- дизайн : учебное пособие / Т</a:t>
            </a:r>
            <a:r>
              <a:rPr lang="ru-RU" sz="1300" b="1" dirty="0" smtClean="0"/>
              <a:t>. И</a:t>
            </a:r>
            <a:r>
              <a:rPr lang="ru-RU" sz="1300" b="1" dirty="0"/>
              <a:t>. Немцова, Ю</a:t>
            </a:r>
            <a:r>
              <a:rPr lang="ru-RU" sz="1300" b="1" dirty="0" smtClean="0"/>
              <a:t>. В</a:t>
            </a:r>
            <a:r>
              <a:rPr lang="ru-RU" sz="1300" b="1" dirty="0"/>
              <a:t>. Назарова ; под ред. Л</a:t>
            </a:r>
            <a:r>
              <a:rPr lang="ru-RU" sz="1300" b="1" dirty="0" smtClean="0"/>
              <a:t>. Г</a:t>
            </a:r>
            <a:r>
              <a:rPr lang="ru-RU" sz="1300" b="1" dirty="0"/>
              <a:t>. Гагариной. — Москва: ИД «ФОРУМ»: ИНФРА-М, </a:t>
            </a:r>
            <a:r>
              <a:rPr lang="ru-RU" sz="1300" b="1" dirty="0" smtClean="0"/>
              <a:t>2023. </a:t>
            </a:r>
            <a:r>
              <a:rPr lang="ru-RU" sz="1300" b="1" dirty="0"/>
              <a:t>— 288 с. — (Среднее профессиональное образование</a:t>
            </a:r>
            <a:r>
              <a:rPr lang="ru-RU" sz="1300" b="1" dirty="0" smtClean="0"/>
              <a:t>).</a:t>
            </a:r>
          </a:p>
          <a:p>
            <a:pPr algn="just"/>
            <a:endParaRPr lang="ru-RU" sz="1300" dirty="0"/>
          </a:p>
          <a:p>
            <a:pPr algn="just"/>
            <a:r>
              <a:rPr lang="ru-RU" sz="13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
        <p:nvSpPr>
          <p:cNvPr id="6" name="Прямоугольник 5"/>
          <p:cNvSpPr/>
          <p:nvPr/>
        </p:nvSpPr>
        <p:spPr>
          <a:xfrm>
            <a:off x="2426512" y="3789040"/>
            <a:ext cx="6527701" cy="2092881"/>
          </a:xfrm>
          <a:prstGeom prst="rect">
            <a:avLst/>
          </a:prstGeom>
        </p:spPr>
        <p:txBody>
          <a:bodyPr wrap="square">
            <a:spAutoFit/>
          </a:bodyPr>
          <a:lstStyle/>
          <a:p>
            <a:pPr algn="just"/>
            <a:r>
              <a:rPr lang="ru-RU" sz="1300" b="1" dirty="0"/>
              <a:t>Безрукова Е. А. Шрифты : шрифтовая графика : учебное пособие / Е. А. Безрукова, Г. Ю. Мхитарян. — 2-е изд. — Москва : Юрайт, 2022. — 116 с</a:t>
            </a:r>
            <a:r>
              <a:rPr lang="ru-RU" sz="1300" b="1" dirty="0" smtClean="0"/>
              <a:t>.</a:t>
            </a:r>
          </a:p>
          <a:p>
            <a:pPr algn="just"/>
            <a:endParaRPr lang="ru-RU" sz="1300" dirty="0" smtClean="0"/>
          </a:p>
          <a:p>
            <a:pPr algn="just"/>
            <a:r>
              <a:rPr lang="ru-RU" sz="13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7" y="3212976"/>
            <a:ext cx="2736304" cy="38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5773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7" y="116632"/>
            <a:ext cx="201622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33688"/>
            <a:ext cx="6678488" cy="2693045"/>
          </a:xfrm>
          <a:prstGeom prst="rect">
            <a:avLst/>
          </a:prstGeom>
        </p:spPr>
        <p:txBody>
          <a:bodyPr wrap="square">
            <a:spAutoFit/>
          </a:bodyPr>
          <a:lstStyle/>
          <a:p>
            <a:pPr algn="just"/>
            <a:r>
              <a:rPr lang="ru-RU" sz="1300" b="1" dirty="0"/>
              <a:t>Докучаева О. И.</a:t>
            </a:r>
            <a:r>
              <a:rPr lang="ru-RU" sz="1300" dirty="0"/>
              <a:t> </a:t>
            </a:r>
            <a:r>
              <a:rPr lang="ru-RU" sz="1300" b="1" dirty="0"/>
              <a:t>Архитектоника объемных структур : учебное пособие / О. И. Докучаева. — Москва : ИНФРА-М, 2023. — 333 с. </a:t>
            </a:r>
            <a:endParaRPr lang="ru-RU" sz="1300" b="1" dirty="0" smtClean="0"/>
          </a:p>
          <a:p>
            <a:pPr algn="just"/>
            <a:endParaRPr lang="ru-RU" sz="1300" dirty="0"/>
          </a:p>
          <a:p>
            <a:pPr algn="just"/>
            <a:r>
              <a:rPr lang="ru-RU" sz="1300" dirty="0"/>
              <a:t>Целью учебного пособия является подготовка студента к обучению по профилирующим дисциплинам: художественному проектированию костюма, обуви, аксессуаров. В процессе изучения дисциплины «Архитектоника объемных структур» студенты получают теоретические знания по основам композиции, бионике, архитектонике, комбинаторике, которые обогащают их профессиональный интеллект, помогают более углубленно работать над практическими упражнениями по формообразованию различных объектов. Практические навыки позволяют студентам в дальнейшем свободно образовывать различные формы при решении проектных задач.</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64" y="3603258"/>
            <a:ext cx="20162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4296" y="3606448"/>
            <a:ext cx="6700192" cy="3093154"/>
          </a:xfrm>
          <a:prstGeom prst="rect">
            <a:avLst/>
          </a:prstGeom>
        </p:spPr>
        <p:txBody>
          <a:bodyPr wrap="square">
            <a:spAutoFit/>
          </a:bodyPr>
          <a:lstStyle/>
          <a:p>
            <a:pPr algn="just"/>
            <a:r>
              <a:rPr lang="ru-RU" sz="1300" b="1" dirty="0"/>
              <a:t>Колесниченко Н. М.</a:t>
            </a:r>
            <a:r>
              <a:rPr lang="ru-RU" sz="1300" dirty="0"/>
              <a:t> </a:t>
            </a:r>
            <a:r>
              <a:rPr lang="ru-RU" sz="1300" b="1" dirty="0"/>
              <a:t>Инженерная и компьютерная графика : учебное пособие / Н. М. Колесниченко, Н. Н. Черняева. — Вологда : Инфра-Инженерия, 2021. — 236 с. </a:t>
            </a:r>
            <a:endParaRPr lang="ru-RU" sz="1300" b="1" dirty="0" smtClean="0"/>
          </a:p>
          <a:p>
            <a:pPr algn="just"/>
            <a:endParaRPr lang="ru-RU" sz="1300" dirty="0"/>
          </a:p>
          <a:p>
            <a:pPr algn="just"/>
            <a:r>
              <a:rPr lang="ru-RU" sz="1300" dirty="0"/>
              <a:t>Рассмотрены основы начертательной геометрии и инженерной графики во взаимодействии с современной ЗD-технологией проектирования и построения чертежей. На примерах выполнения и оформления эскизов, чертежей деталей и сборочных единиц реальных изделий приборостроения рассмотрены общие правила выполнения сборочных чертежей и чертежей электрических схем. а также основы машинной графики. Приведен современный подход к автоматизированному проектированию изделий на основе трехмерного моделирования. Показано построение поверхностей, заданных аналитическими уравнениями. Подробно рассмотрены технологии компьютерной графики, применяемые для создания оптических эффектов в кино и играх. </a:t>
            </a:r>
          </a:p>
        </p:txBody>
      </p:sp>
    </p:spTree>
    <p:extLst>
      <p:ext uri="{BB962C8B-B14F-4D97-AF65-F5344CB8AC3E}">
        <p14:creationId xmlns:p14="http://schemas.microsoft.com/office/powerpoint/2010/main" val="969667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04864"/>
            <a:ext cx="8352928" cy="2308324"/>
          </a:xfrm>
          <a:prstGeom prst="rect">
            <a:avLst/>
          </a:prstGeom>
        </p:spPr>
        <p:txBody>
          <a:bodyPr wrap="square">
            <a:spAutoFit/>
          </a:bodyPr>
          <a:lstStyle/>
          <a:p>
            <a:pPr algn="ctr"/>
            <a:r>
              <a:rPr lang="ru-RU" sz="4800" b="1" dirty="0"/>
              <a:t>ПМ.02 </a:t>
            </a:r>
            <a:endParaRPr lang="ru-RU" sz="4800" b="1" dirty="0" smtClean="0"/>
          </a:p>
          <a:p>
            <a:pPr algn="ctr"/>
            <a:r>
              <a:rPr lang="ru-RU" sz="4800" b="1" dirty="0" smtClean="0"/>
              <a:t>СОЗДАНИЕ </a:t>
            </a:r>
            <a:r>
              <a:rPr lang="ru-RU" sz="4800" b="1" dirty="0"/>
              <a:t>ГРАФИЧЕСКИХ ДИЗАЙН - МАКЕТОВ</a:t>
            </a:r>
            <a:endParaRPr lang="ru-RU" sz="4800" dirty="0"/>
          </a:p>
        </p:txBody>
      </p:sp>
    </p:spTree>
    <p:extLst>
      <p:ext uri="{BB962C8B-B14F-4D97-AF65-F5344CB8AC3E}">
        <p14:creationId xmlns:p14="http://schemas.microsoft.com/office/powerpoint/2010/main" val="66638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9151"/>
            <a:ext cx="2195564" cy="312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7782" y="351249"/>
            <a:ext cx="6525344" cy="2292935"/>
          </a:xfrm>
          <a:prstGeom prst="rect">
            <a:avLst/>
          </a:prstGeom>
        </p:spPr>
        <p:txBody>
          <a:bodyPr wrap="square">
            <a:spAutoFit/>
          </a:bodyPr>
          <a:lstStyle/>
          <a:p>
            <a:pPr algn="just"/>
            <a:r>
              <a:rPr lang="ru-RU" sz="1300" b="1" dirty="0"/>
              <a:t>Трофимов А</a:t>
            </a:r>
            <a:r>
              <a:rPr lang="ru-RU" sz="1300" b="1" dirty="0" smtClean="0"/>
              <a:t>. Н</a:t>
            </a:r>
            <a:r>
              <a:rPr lang="ru-RU" sz="1300" b="1" dirty="0"/>
              <a:t>.</a:t>
            </a:r>
            <a:r>
              <a:rPr lang="ru-RU" sz="1300" dirty="0"/>
              <a:t> </a:t>
            </a:r>
            <a:r>
              <a:rPr lang="ru-RU" sz="1300" b="1" dirty="0"/>
              <a:t>Фирменный стиль и корпоративный дизайн : учебник / А</a:t>
            </a:r>
            <a:r>
              <a:rPr lang="ru-RU" sz="1300" b="1" dirty="0" smtClean="0"/>
              <a:t>. Н</a:t>
            </a:r>
            <a:r>
              <a:rPr lang="ru-RU" sz="1300" b="1" dirty="0"/>
              <a:t>. Трофимов. — Москва : КноРус, 2022. — 366 с. — (Среднее профессиональное образование). </a:t>
            </a:r>
            <a:endParaRPr lang="ru-RU" sz="1300" b="1" dirty="0" smtClean="0"/>
          </a:p>
          <a:p>
            <a:pPr algn="just"/>
            <a:endParaRPr lang="ru-RU" sz="1300" dirty="0"/>
          </a:p>
          <a:p>
            <a:pPr algn="just"/>
            <a:r>
              <a:rPr lang="ru-RU" sz="1300" dirty="0"/>
              <a:t>Рассматриваются законы, методы и принципы создания элементов фирменного стиля и бренда. Излагаются некоторые практики для выработки навыков создания собственных мокапов, брендов и презентаций с использованием фирменного стиля. Приводится множество примеров, демонстрирующих отличия или преимущества той или иной концепции при создании определенных образов в фирменном стиле.</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84985"/>
            <a:ext cx="237626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7782" y="4077072"/>
            <a:ext cx="6434090" cy="1492716"/>
          </a:xfrm>
          <a:prstGeom prst="rect">
            <a:avLst/>
          </a:prstGeom>
        </p:spPr>
        <p:txBody>
          <a:bodyPr wrap="square">
            <a:spAutoFit/>
          </a:bodyPr>
          <a:lstStyle/>
          <a:p>
            <a:pPr algn="just"/>
            <a:r>
              <a:rPr lang="ru-RU" sz="1300" b="1" dirty="0"/>
              <a:t>Домнин В. Н.</a:t>
            </a:r>
            <a:r>
              <a:rPr lang="ru-RU" sz="1300" i="1" dirty="0"/>
              <a:t> </a:t>
            </a:r>
            <a:r>
              <a:rPr lang="ru-RU" sz="1300" dirty="0"/>
              <a:t> </a:t>
            </a:r>
            <a:r>
              <a:rPr lang="ru-RU" sz="1300" b="1" dirty="0"/>
              <a:t>Брендинг : учебник и практикум для СПО / В. Н. Домнин. — 2-е изд., испр. и доп. — Москва : Издательство Юрайт, 2023. — 493 с. — (Профессиональное образование). </a:t>
            </a:r>
            <a:endParaRPr lang="ru-RU" sz="1300" b="1" dirty="0" smtClean="0"/>
          </a:p>
          <a:p>
            <a:pPr algn="just"/>
            <a:endParaRPr lang="ru-RU" sz="1300" dirty="0"/>
          </a:p>
          <a:p>
            <a:pPr algn="just"/>
            <a:r>
              <a:rPr lang="ru-RU" sz="1300" dirty="0"/>
              <a:t>Брендинг это привлекательная возможность реализовать свой профессиональный и творческий потенциал, эффективно управляя капиталом бренда и значительно увеличивая стоимость бизнеса. </a:t>
            </a:r>
          </a:p>
        </p:txBody>
      </p:sp>
    </p:spTree>
    <p:extLst>
      <p:ext uri="{BB962C8B-B14F-4D97-AF65-F5344CB8AC3E}">
        <p14:creationId xmlns:p14="http://schemas.microsoft.com/office/powerpoint/2010/main" val="23450271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6013" y="353319"/>
            <a:ext cx="6528512" cy="1892826"/>
          </a:xfrm>
          <a:prstGeom prst="rect">
            <a:avLst/>
          </a:prstGeom>
        </p:spPr>
        <p:txBody>
          <a:bodyPr wrap="square">
            <a:spAutoFit/>
          </a:bodyPr>
          <a:lstStyle/>
          <a:p>
            <a:pPr algn="just"/>
            <a:r>
              <a:rPr lang="ru-RU" sz="1300" b="1" dirty="0"/>
              <a:t>Шарков Ф. И. Константы </a:t>
            </a:r>
            <a:r>
              <a:rPr lang="ru-RU" sz="1300" b="1" dirty="0" smtClean="0"/>
              <a:t>Гудвилла : </a:t>
            </a:r>
            <a:r>
              <a:rPr lang="ru-RU" sz="1300" b="1" dirty="0"/>
              <a:t>стиль, паблисити, репутация, имидж и бренд </a:t>
            </a:r>
            <a:r>
              <a:rPr lang="ru-RU" sz="1300" b="1" dirty="0" smtClean="0"/>
              <a:t>фирмы : </a:t>
            </a:r>
            <a:r>
              <a:rPr lang="ru-RU" sz="1300" b="1" dirty="0"/>
              <a:t>учебное пособие / Ф. И</a:t>
            </a:r>
            <a:r>
              <a:rPr lang="ru-RU" sz="1300" b="1" dirty="0" smtClean="0"/>
              <a:t>. Шарков</a:t>
            </a:r>
            <a:r>
              <a:rPr lang="ru-RU" sz="1300" b="1" dirty="0"/>
              <a:t>. — 3-е изд. — Москва : Дашков и К, "Издательство Шаркова", 2020. — 270 с. </a:t>
            </a:r>
            <a:endParaRPr lang="ru-RU" sz="1300" b="1" dirty="0" smtClean="0"/>
          </a:p>
          <a:p>
            <a:pPr algn="just"/>
            <a:endParaRPr lang="ru-RU" sz="1300" b="1" dirty="0" smtClean="0"/>
          </a:p>
          <a:p>
            <a:pPr algn="just"/>
            <a:r>
              <a:rPr lang="ru-RU" sz="1300" dirty="0"/>
              <a:t>В книге сделана попытка систематизировать все основные структурные составляющие нематериального актива организации путем введения в оборот понятия "гудвилл" в его расширительном использовании. Стиль, паблисити, репутация, имидж и бренд организации рассматриваются как константы гудвилла.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51" y="116632"/>
            <a:ext cx="209546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3" y="3324994"/>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6013" y="3350492"/>
            <a:ext cx="6497690" cy="3293209"/>
          </a:xfrm>
          <a:prstGeom prst="rect">
            <a:avLst/>
          </a:prstGeom>
        </p:spPr>
        <p:txBody>
          <a:bodyPr wrap="square">
            <a:spAutoFit/>
          </a:bodyPr>
          <a:lstStyle/>
          <a:p>
            <a:pPr algn="just"/>
            <a:r>
              <a:rPr lang="ru-RU" sz="13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300" b="1" dirty="0" smtClean="0"/>
              <a:t>2023. </a:t>
            </a:r>
            <a:r>
              <a:rPr lang="ru-RU" sz="1300" b="1" dirty="0"/>
              <a:t>— 119 с. — (Профессиональное образование). </a:t>
            </a:r>
            <a:endParaRPr lang="ru-RU" sz="1300" b="1" dirty="0" smtClean="0"/>
          </a:p>
          <a:p>
            <a:pPr algn="just"/>
            <a:endParaRPr lang="ru-RU" sz="1300" dirty="0"/>
          </a:p>
          <a:p>
            <a:pPr algn="just"/>
            <a:r>
              <a:rPr lang="ru-RU" sz="13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spTree>
    <p:extLst>
      <p:ext uri="{BB962C8B-B14F-4D97-AF65-F5344CB8AC3E}">
        <p14:creationId xmlns:p14="http://schemas.microsoft.com/office/powerpoint/2010/main" val="7149667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92" y="484509"/>
            <a:ext cx="6282428" cy="1292662"/>
          </a:xfrm>
          <a:prstGeom prst="rect">
            <a:avLst/>
          </a:prstGeom>
        </p:spPr>
        <p:txBody>
          <a:bodyPr wrap="square">
            <a:spAutoFit/>
          </a:bodyPr>
          <a:lstStyle/>
          <a:p>
            <a:pPr algn="just"/>
            <a:r>
              <a:rPr lang="ru-RU" sz="1300" b="1" dirty="0"/>
              <a:t>Ткаченко О. Н. Дизайн и рекламные технологии : учебное пособие / О. Н. Ткаченко; под ред. Л. М. Дмитриевой. — Москва : Магистр : НИЦ ИНФРА-М, 2021. — 176 с. </a:t>
            </a:r>
            <a:endParaRPr lang="ru-RU" sz="1300" b="1" dirty="0" smtClean="0"/>
          </a:p>
          <a:p>
            <a:pPr algn="just"/>
            <a:endParaRPr lang="ru-RU" sz="1300" b="1" dirty="0" smtClean="0"/>
          </a:p>
          <a:p>
            <a:pPr algn="just"/>
            <a:r>
              <a:rPr lang="ru-RU" sz="1300" dirty="0"/>
              <a:t>Учебное пособие предназначено для изучения теоретических основ рекламной </a:t>
            </a:r>
            <a:r>
              <a:rPr lang="ru-RU" sz="1300" dirty="0" smtClean="0"/>
              <a:t>деятельности</a:t>
            </a:r>
            <a:r>
              <a:rPr lang="ru-RU" sz="1300" dirty="0"/>
              <a:t>.</a:t>
            </a:r>
            <a:r>
              <a:rPr lang="ru-RU" sz="1300" dirty="0" smtClean="0"/>
              <a:t> </a:t>
            </a:r>
            <a:endParaRPr lang="ru-RU" sz="13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7351"/>
            <a:ext cx="2196864" cy="315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92" y="3789040"/>
            <a:ext cx="6398421" cy="1892826"/>
          </a:xfrm>
          <a:prstGeom prst="rect">
            <a:avLst/>
          </a:prstGeom>
        </p:spPr>
        <p:txBody>
          <a:bodyPr wrap="square">
            <a:spAutoFit/>
          </a:bodyPr>
          <a:lstStyle/>
          <a:p>
            <a:pPr algn="just"/>
            <a:r>
              <a:rPr lang="ru-RU" sz="1300" b="1" dirty="0"/>
              <a:t>Безрукова Е. А. Шрифты : шрифтовая графика : учебное пособие / Е. А. Безрукова, Г. Ю. Мхитарян. — 2-е изд. — Москва : Юрайт, 2022. — 116 с</a:t>
            </a:r>
            <a:r>
              <a:rPr lang="ru-RU" sz="1300" b="1" dirty="0" smtClean="0"/>
              <a:t>.</a:t>
            </a:r>
          </a:p>
          <a:p>
            <a:pPr algn="just"/>
            <a:endParaRPr lang="ru-RU" sz="1300" dirty="0" smtClean="0"/>
          </a:p>
          <a:p>
            <a:pPr algn="just"/>
            <a:r>
              <a:rPr lang="ru-RU" sz="13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a:t>
            </a:r>
            <a:r>
              <a:rPr lang="ru-RU" sz="1300" dirty="0" smtClean="0"/>
              <a:t>»).</a:t>
            </a:r>
            <a:endParaRPr lang="ru-RU" sz="13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7" y="3284984"/>
            <a:ext cx="2808312" cy="3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40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24" y="128648"/>
            <a:ext cx="208823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194266"/>
            <a:ext cx="6408712" cy="2893100"/>
          </a:xfrm>
          <a:prstGeom prst="rect">
            <a:avLst/>
          </a:prstGeom>
        </p:spPr>
        <p:txBody>
          <a:bodyPr wrap="square">
            <a:spAutoFit/>
          </a:bodyPr>
          <a:lstStyle/>
          <a:p>
            <a:pPr algn="just"/>
            <a:r>
              <a:rPr lang="ru-RU" sz="1300" b="1" dirty="0"/>
              <a:t>Кузьмина О. Г. Бренд – менеджмент : учебное пособие / О. Г. Кузьмина. — Москва : РИОР : ИНФРА-М, 2022. — 176 с. </a:t>
            </a:r>
            <a:endParaRPr lang="ru-RU" sz="1300" b="1" dirty="0" smtClean="0"/>
          </a:p>
          <a:p>
            <a:pPr algn="just"/>
            <a:endParaRPr lang="ru-RU" sz="1300" dirty="0"/>
          </a:p>
          <a:p>
            <a:pPr algn="just"/>
            <a:r>
              <a:rPr lang="ru-RU" sz="1300" dirty="0"/>
              <a:t>Учебное пособие написано в соответствии с Федеральным государственным образовательным стандартом высшего образования по направлениям подготовки «Торговое дело», «Реклама и связи с общественностью», «Менеджмент». Рассмотрены общетеоретические вопросы создания брендов и управления ими, ключевые определения и структурные элементы бренда, основные этапы бренд-менеджмента, экономическая эффективность процесса управления брендами и т.д. Представлены методики и техники исследования брендов, приведены примеры организации исследовательских процедур, отражены социально-психологические технологии, используемые в современном бренд-менеджменте и т.д.</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345883"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861048"/>
            <a:ext cx="6408712" cy="2092881"/>
          </a:xfrm>
          <a:prstGeom prst="rect">
            <a:avLst/>
          </a:prstGeom>
        </p:spPr>
        <p:txBody>
          <a:bodyPr wrap="square">
            <a:spAutoFit/>
          </a:bodyPr>
          <a:lstStyle/>
          <a:p>
            <a:pPr algn="just"/>
            <a:r>
              <a:rPr lang="ru-RU" sz="1300" b="1" dirty="0"/>
              <a:t>Семенова Л. М.</a:t>
            </a:r>
            <a:r>
              <a:rPr lang="ru-RU" sz="1300" i="1" dirty="0"/>
              <a:t> </a:t>
            </a:r>
            <a:r>
              <a:rPr lang="ru-RU" sz="1300" b="1" dirty="0"/>
              <a:t>Маркетинг в рекламе. Имиджбилдинг : учебник и практикум для СПО / Л. М. Семенова. — Москва : Юрайт, 2023. — 141 с. — (Профессиональное образование). </a:t>
            </a:r>
            <a:endParaRPr lang="ru-RU" sz="1300" b="1" dirty="0" smtClean="0"/>
          </a:p>
          <a:p>
            <a:pPr algn="just"/>
            <a:endParaRPr lang="ru-RU" sz="1300" dirty="0"/>
          </a:p>
          <a:p>
            <a:pPr algn="just"/>
            <a:r>
              <a:rPr lang="ru-RU" sz="1300" dirty="0"/>
              <a:t>В учебнике представлен имидж как коммуникативно-управленческий феномен. Описан генезис и современное состояние проблемы имиджа и имиджмейкинга в России и за рубежом. Представлено моделирование и алгоритм формирования корпоративного, персонального и профессионального имиджа, а так же практические аспекты консалтинговой работы. </a:t>
            </a:r>
          </a:p>
        </p:txBody>
      </p:sp>
    </p:spTree>
    <p:extLst>
      <p:ext uri="{BB962C8B-B14F-4D97-AF65-F5344CB8AC3E}">
        <p14:creationId xmlns:p14="http://schemas.microsoft.com/office/powerpoint/2010/main" val="3864193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76672"/>
            <a:ext cx="6408712" cy="1692771"/>
          </a:xfrm>
          <a:prstGeom prst="rect">
            <a:avLst/>
          </a:prstGeom>
        </p:spPr>
        <p:txBody>
          <a:bodyPr wrap="square">
            <a:spAutoFit/>
          </a:bodyPr>
          <a:lstStyle/>
          <a:p>
            <a:pPr algn="just"/>
            <a:r>
              <a:rPr lang="ru-RU" sz="1300" b="1" dirty="0"/>
              <a:t>Рассадина С. П.</a:t>
            </a:r>
            <a:r>
              <a:rPr lang="ru-RU" sz="1300" dirty="0"/>
              <a:t> </a:t>
            </a:r>
            <a:r>
              <a:rPr lang="ru-RU" sz="1300" b="1" dirty="0"/>
              <a:t>Информационный дизайн и медиа : учебник / С. П. Рассадина, М. В. Исаева. — Москва : ИЦ Академия, 2020. – 256 с. : ил. — (Профессиональное образование). </a:t>
            </a:r>
            <a:endParaRPr lang="ru-RU" sz="1300" b="1" dirty="0" smtClean="0"/>
          </a:p>
          <a:p>
            <a:pPr algn="just"/>
            <a:endParaRPr lang="ru-RU" sz="1300" dirty="0"/>
          </a:p>
          <a:p>
            <a:pPr algn="just"/>
            <a:r>
              <a:rPr lang="ru-RU" sz="1300" dirty="0" smtClean="0"/>
              <a:t>Особенностью </a:t>
            </a:r>
            <a:r>
              <a:rPr lang="ru-RU" sz="1300" dirty="0"/>
              <a:t>учебника является использование теоретического материала и анализа практических примеров макетов полиграфической продукции и мультимедиа, относящихся к области информационного дизайна.</a:t>
            </a:r>
          </a:p>
        </p:txBody>
      </p:sp>
      <p:pic>
        <p:nvPicPr>
          <p:cNvPr id="4" name="Рисунок 3" descr="https://fkniga.ru/media/product/07/0704/KA-00312156.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75664" cy="3073216"/>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275664" cy="327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66644" y="3973689"/>
            <a:ext cx="6408711" cy="2492990"/>
          </a:xfrm>
          <a:prstGeom prst="rect">
            <a:avLst/>
          </a:prstGeom>
        </p:spPr>
        <p:txBody>
          <a:bodyPr wrap="square">
            <a:spAutoFit/>
          </a:bodyPr>
          <a:lstStyle/>
          <a:p>
            <a:pPr algn="just"/>
            <a:r>
              <a:rPr lang="ru-RU" sz="1300" b="1" dirty="0"/>
              <a:t>Шитов В. Н. Графический дизайн и мультимедиа : учебное пособие / В. Н. Шитов, К. Е. Успенский.  — Москва : КноРус, 2023. — 331 с. — (Среднее профессиональное образование). </a:t>
            </a:r>
            <a:endParaRPr lang="ru-RU" sz="1300" b="1" dirty="0" smtClean="0"/>
          </a:p>
          <a:p>
            <a:pPr algn="just"/>
            <a:endParaRPr lang="ru-RU" sz="1300" dirty="0"/>
          </a:p>
          <a:p>
            <a:pPr algn="just"/>
            <a:r>
              <a:rPr lang="ru-RU" sz="13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spTree>
    <p:extLst>
      <p:ext uri="{BB962C8B-B14F-4D97-AF65-F5344CB8AC3E}">
        <p14:creationId xmlns:p14="http://schemas.microsoft.com/office/powerpoint/2010/main" val="2650179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4072"/>
            <a:ext cx="2088232" cy="312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339" y="260262"/>
            <a:ext cx="6624736" cy="2893100"/>
          </a:xfrm>
          <a:prstGeom prst="rect">
            <a:avLst/>
          </a:prstGeom>
        </p:spPr>
        <p:txBody>
          <a:bodyPr wrap="square">
            <a:spAutoFit/>
          </a:bodyPr>
          <a:lstStyle/>
          <a:p>
            <a:pPr algn="just"/>
            <a:r>
              <a:rPr lang="ru-RU" sz="1300" b="1" dirty="0"/>
              <a:t>Катунин Г. П.</a:t>
            </a:r>
            <a:r>
              <a:rPr lang="ru-RU" sz="1300" dirty="0"/>
              <a:t> </a:t>
            </a:r>
            <a:r>
              <a:rPr lang="ru-RU" sz="1300" b="1" dirty="0"/>
              <a:t>Мультимедийные технологии : учебник для СПО / Г. П. Катунин. — Санкт-Петербург : Лань, 2023. — 644 с. — (Среднее профессиональное образование). </a:t>
            </a:r>
            <a:endParaRPr lang="ru-RU" sz="1300" b="1" dirty="0" smtClean="0"/>
          </a:p>
          <a:p>
            <a:pPr algn="just"/>
            <a:endParaRPr lang="ru-RU" sz="1300" dirty="0"/>
          </a:p>
          <a:p>
            <a:pPr algn="just"/>
            <a:r>
              <a:rPr lang="ru-RU" sz="1300" dirty="0"/>
              <a:t>В пособии рассмотрены виды компьютерной графики; описаны проблемы формирования и управления цветом. Значительное внимание уделено таким понятиям, как разрешение и размеры, а также </a:t>
            </a:r>
            <a:r>
              <a:rPr lang="ru-RU" sz="1300" dirty="0" smtClean="0"/>
              <a:t>способам сжатия </a:t>
            </a:r>
            <a:r>
              <a:rPr lang="ru-RU" sz="1300" dirty="0"/>
              <a:t>графической информации. Рассмотрены устройства ввода, вывода и отображения информации. В разделах, посвященных работе со звуковой и видеоинформацией, рассмотрены основные свойства слуха и зрения; звуковые сигналы и их цифровое представление; </a:t>
            </a:r>
            <a:r>
              <a:rPr lang="ru-RU" sz="1300" dirty="0" smtClean="0"/>
              <a:t>основы </a:t>
            </a:r>
            <a:r>
              <a:rPr lang="ru-RU" sz="1300" dirty="0"/>
              <a:t>телевидения; методы сжатия звуковой и видеоинформации; описаны многоканальные звуковые системы и способы обработки звука. Рассмотрены методы организации видеоконференций.</a:t>
            </a:r>
          </a:p>
        </p:txBody>
      </p:sp>
      <p:sp>
        <p:nvSpPr>
          <p:cNvPr id="4" name="Прямоугольник 3"/>
          <p:cNvSpPr/>
          <p:nvPr/>
        </p:nvSpPr>
        <p:spPr>
          <a:xfrm>
            <a:off x="2339752" y="3501008"/>
            <a:ext cx="6665533" cy="3093154"/>
          </a:xfrm>
          <a:prstGeom prst="rect">
            <a:avLst/>
          </a:prstGeom>
        </p:spPr>
        <p:txBody>
          <a:bodyPr wrap="square">
            <a:spAutoFit/>
          </a:bodyPr>
          <a:lstStyle/>
          <a:p>
            <a:pPr algn="just"/>
            <a:r>
              <a:rPr lang="ru-RU" sz="1300" b="1" dirty="0"/>
              <a:t>Немцова</a:t>
            </a:r>
            <a:r>
              <a:rPr lang="ru-RU" sz="1300" b="1" dirty="0" smtClean="0"/>
              <a:t> </a:t>
            </a:r>
            <a:r>
              <a:rPr lang="ru-RU" sz="1300" b="1" dirty="0"/>
              <a:t>Т. И. </a:t>
            </a:r>
            <a:r>
              <a:rPr lang="ru-RU" sz="1300" b="1" dirty="0" smtClean="0"/>
              <a:t> Компьютерная </a:t>
            </a:r>
            <a:r>
              <a:rPr lang="ru-RU" sz="1300" b="1" dirty="0"/>
              <a:t>графика и web-дизайн : учебное  пособие / Т. И. Немцова, Т. В. Казанкова, А. В. Шнякин ; под ред. Л. Г. Гагариной. — Москва : ИД «ФОРУМ»: ИНФРА - М, 2023. — 400 с. — (Среднее профессиональное образование</a:t>
            </a:r>
            <a:r>
              <a:rPr lang="ru-RU" sz="1300" b="1" dirty="0" smtClean="0"/>
              <a:t>).</a:t>
            </a:r>
          </a:p>
          <a:p>
            <a:pPr algn="just"/>
            <a:endParaRPr lang="ru-RU" sz="1300" dirty="0"/>
          </a:p>
          <a:p>
            <a:pPr algn="just"/>
            <a:r>
              <a:rPr lang="ru-RU" sz="1300" dirty="0"/>
              <a:t>Учебное 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5" name="Picture 2" descr="https://znanium.com/cover/1905/1905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62" y="3571624"/>
            <a:ext cx="2050474" cy="302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7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205408"/>
            <a:ext cx="6624736" cy="3293209"/>
          </a:xfrm>
          <a:prstGeom prst="rect">
            <a:avLst/>
          </a:prstGeom>
        </p:spPr>
        <p:txBody>
          <a:bodyPr wrap="square">
            <a:spAutoFit/>
          </a:bodyPr>
          <a:lstStyle/>
          <a:p>
            <a:pPr algn="just"/>
            <a:r>
              <a:rPr lang="ru-RU" sz="1300" b="1" dirty="0"/>
              <a:t>Плошкин В. В.</a:t>
            </a:r>
            <a:r>
              <a:rPr lang="ru-RU" sz="1300" i="1" dirty="0"/>
              <a:t> </a:t>
            </a:r>
            <a:r>
              <a:rPr lang="ru-RU" sz="1300" b="1" dirty="0"/>
              <a:t>Материаловедение : учебник для СПО / В. В. Плошкин. — 3-е изд., перераб. и доп. — Москва : Юрайт, </a:t>
            </a:r>
            <a:r>
              <a:rPr lang="ru-RU" sz="1300" b="1" dirty="0" smtClean="0"/>
              <a:t>2023. </a:t>
            </a:r>
            <a:r>
              <a:rPr lang="ru-RU" sz="1300" b="1" dirty="0"/>
              <a:t>— 408 с. — (Профессиональное образование). </a:t>
            </a:r>
            <a:endParaRPr lang="ru-RU" sz="1300" b="1" dirty="0" smtClean="0"/>
          </a:p>
          <a:p>
            <a:pPr algn="just"/>
            <a:endParaRPr lang="ru-RU" sz="1300" dirty="0"/>
          </a:p>
          <a:p>
            <a:pPr algn="just"/>
            <a:r>
              <a:rPr lang="ru-RU" sz="1300" dirty="0" smtClean="0"/>
              <a:t>В </a:t>
            </a:r>
            <a:r>
              <a:rPr lang="ru-RU" sz="1300" dirty="0"/>
              <a:t>издании рассмотрено кристаллическое строение металлов, воздействие на их структуру и свойства процессов кристаллизации, пластической деформации и рекристаллизации, описаны фазы, образующиеся в сплавах. Представлены основы современного металлургического производства, механические свойства металлов и сплавов, процессы термической и химико-термической обработки стали и др. Рассмотрены конструкционные, инструментальные, нержавеющие и жаропрочные стали, сплавы с особыми физическими свойствами и сплавы на основе цветных металлов, неметаллические и композиционные машиностроительные материалы, особенности нанокристаллических материалов. Освещены вопросы стандартизации, сертификации и управления качеством материалов.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86" t="4515" r="28123" b="3371"/>
          <a:stretch/>
        </p:blipFill>
        <p:spPr bwMode="auto">
          <a:xfrm>
            <a:off x="40802" y="102767"/>
            <a:ext cx="2272599" cy="343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789040"/>
            <a:ext cx="6615473" cy="2292935"/>
          </a:xfrm>
          <a:prstGeom prst="rect">
            <a:avLst/>
          </a:prstGeom>
        </p:spPr>
        <p:txBody>
          <a:bodyPr wrap="square">
            <a:spAutoFit/>
          </a:bodyPr>
          <a:lstStyle/>
          <a:p>
            <a:pPr algn="just"/>
            <a:r>
              <a:rPr lang="ru-RU" sz="1300" b="1" dirty="0"/>
              <a:t>Поляков В. А.</a:t>
            </a:r>
            <a:r>
              <a:rPr lang="ru-RU" sz="1300" i="1" dirty="0"/>
              <a:t> </a:t>
            </a:r>
            <a:r>
              <a:rPr lang="ru-RU" sz="1300" b="1" dirty="0"/>
              <a:t>Реклама : разработка и технологии производства: учебник и практикум для СПО / В. А. Поляков, А. А. Романов. — Москва : Издательство Юрайт, </a:t>
            </a:r>
            <a:r>
              <a:rPr lang="ru-RU" sz="1300" b="1" dirty="0" smtClean="0"/>
              <a:t>2023.  — 514с</a:t>
            </a:r>
            <a:r>
              <a:rPr lang="ru-RU" sz="1300" b="1" dirty="0"/>
              <a:t>. — (Профессиональное образование). </a:t>
            </a:r>
            <a:endParaRPr lang="ru-RU" sz="1300" b="1" dirty="0" smtClean="0"/>
          </a:p>
          <a:p>
            <a:pPr algn="just"/>
            <a:endParaRPr lang="ru-RU" sz="1300" b="1" dirty="0"/>
          </a:p>
          <a:p>
            <a:pPr algn="just"/>
            <a:r>
              <a:rPr lang="ru-RU" sz="13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Tree>
    <p:extLst>
      <p:ext uri="{BB962C8B-B14F-4D97-AF65-F5344CB8AC3E}">
        <p14:creationId xmlns:p14="http://schemas.microsoft.com/office/powerpoint/2010/main" val="691043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458"/>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92710" y="276582"/>
            <a:ext cx="6615473" cy="2292935"/>
          </a:xfrm>
          <a:prstGeom prst="rect">
            <a:avLst/>
          </a:prstGeom>
        </p:spPr>
        <p:txBody>
          <a:bodyPr wrap="square">
            <a:spAutoFit/>
          </a:bodyPr>
          <a:lstStyle/>
          <a:p>
            <a:pPr algn="just"/>
            <a:r>
              <a:rPr lang="ru-RU" sz="1300" b="1" dirty="0"/>
              <a:t>Поляков В. А.</a:t>
            </a:r>
            <a:r>
              <a:rPr lang="ru-RU" sz="1300" i="1" dirty="0"/>
              <a:t> </a:t>
            </a:r>
            <a:r>
              <a:rPr lang="ru-RU" sz="1300" b="1" dirty="0"/>
              <a:t>Реклама : разработка и технологии производства: учебник и практикум для СПО / В. А. Поляков, А. А. Романов. — Москва : Издательство Юрайт, </a:t>
            </a:r>
            <a:r>
              <a:rPr lang="ru-RU" sz="1300" b="1" dirty="0" smtClean="0"/>
              <a:t>2023.  — 514с</a:t>
            </a:r>
            <a:r>
              <a:rPr lang="ru-RU" sz="1300" b="1" dirty="0"/>
              <a:t>. — (Профессиональное образование). </a:t>
            </a:r>
            <a:endParaRPr lang="ru-RU" sz="1300" b="1" dirty="0" smtClean="0"/>
          </a:p>
          <a:p>
            <a:pPr algn="just"/>
            <a:endParaRPr lang="ru-RU" sz="1300" b="1" dirty="0"/>
          </a:p>
          <a:p>
            <a:pPr algn="just"/>
            <a:r>
              <a:rPr lang="ru-RU" sz="13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
        <p:nvSpPr>
          <p:cNvPr id="4" name="Прямоугольник 3"/>
          <p:cNvSpPr/>
          <p:nvPr/>
        </p:nvSpPr>
        <p:spPr>
          <a:xfrm>
            <a:off x="2430635" y="3645024"/>
            <a:ext cx="6577548" cy="2693045"/>
          </a:xfrm>
          <a:prstGeom prst="rect">
            <a:avLst/>
          </a:prstGeom>
        </p:spPr>
        <p:txBody>
          <a:bodyPr wrap="square">
            <a:spAutoFit/>
          </a:bodyPr>
          <a:lstStyle/>
          <a:p>
            <a:pPr algn="just"/>
            <a:r>
              <a:rPr lang="ru-RU" sz="13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2-е изд., испр. и доп. — Москва : Юрайт, </a:t>
            </a:r>
            <a:r>
              <a:rPr lang="ru-RU" sz="1300" b="1" dirty="0" smtClean="0"/>
              <a:t>2023. </a:t>
            </a:r>
            <a:r>
              <a:rPr lang="ru-RU" sz="1300" b="1" dirty="0"/>
              <a:t>— 208 с. —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7" y="3140968"/>
            <a:ext cx="248376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79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574"/>
            <a:ext cx="2520280" cy="372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33628" y="520581"/>
            <a:ext cx="6530859" cy="2092881"/>
          </a:xfrm>
          <a:prstGeom prst="rect">
            <a:avLst/>
          </a:prstGeom>
        </p:spPr>
        <p:txBody>
          <a:bodyPr wrap="square">
            <a:spAutoFit/>
          </a:bodyPr>
          <a:lstStyle/>
          <a:p>
            <a:pPr algn="just"/>
            <a:r>
              <a:rPr lang="ru-RU" sz="1300" b="1" dirty="0"/>
              <a:t>Пашкова И. В.</a:t>
            </a:r>
            <a:r>
              <a:rPr lang="ru-RU" sz="1300" dirty="0"/>
              <a:t>  </a:t>
            </a:r>
            <a:r>
              <a:rPr lang="ru-RU" sz="1300" b="1" dirty="0"/>
              <a:t>Проектирование: проектирование упаковки и малых форм полиграфии : учебное пособие / И. В. Пашкова. — 2-е изд. — Москва : Издательство Юрайт, 2022. — 179 с. </a:t>
            </a:r>
            <a:endParaRPr lang="ru-RU" sz="1300" b="1" dirty="0" smtClean="0"/>
          </a:p>
          <a:p>
            <a:pPr algn="just"/>
            <a:endParaRPr lang="ru-RU" sz="1300" dirty="0"/>
          </a:p>
          <a:p>
            <a:pPr algn="just"/>
            <a:r>
              <a:rPr lang="ru-RU" sz="1300" dirty="0"/>
              <a:t>Учебное наглядное пособие направлено на формирование знаний об особенностях проектирования таких объектов графического дизайна, как этикетка, упаковка, открытка, календарь. Оно включает теоретические и практические материалы об особенностях объектов проектирования в графическом дизайне. В качестве иллюстративного материала используются работы художников-графиков, дизайнеров и </a:t>
            </a:r>
            <a:r>
              <a:rPr lang="ru-RU" sz="1300" dirty="0" smtClean="0"/>
              <a:t>студентов. </a:t>
            </a:r>
            <a:endParaRPr lang="ru-RU" sz="1300" dirty="0"/>
          </a:p>
        </p:txBody>
      </p:sp>
      <p:pic>
        <p:nvPicPr>
          <p:cNvPr id="4" name="Picture 4" descr="https://znanium.com/cover/1209/1209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98" y="3721586"/>
            <a:ext cx="2066363"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3629" y="3708806"/>
            <a:ext cx="6624735" cy="2893100"/>
          </a:xfrm>
          <a:prstGeom prst="rect">
            <a:avLst/>
          </a:prstGeom>
        </p:spPr>
        <p:txBody>
          <a:bodyPr wrap="square">
            <a:spAutoFit/>
          </a:bodyPr>
          <a:lstStyle/>
          <a:p>
            <a:pPr algn="just"/>
            <a:r>
              <a:rPr lang="ru-RU" sz="1300" b="1" dirty="0" smtClean="0"/>
              <a:t>Немцова </a:t>
            </a:r>
            <a:r>
              <a:rPr lang="ru-RU" sz="1300" b="1" dirty="0"/>
              <a:t>Т.И. Практикум по информатике. Компьютерная графика и web- дизайн : учебное пособие / Т</a:t>
            </a:r>
            <a:r>
              <a:rPr lang="ru-RU" sz="1300" b="1" dirty="0" smtClean="0"/>
              <a:t>. И</a:t>
            </a:r>
            <a:r>
              <a:rPr lang="ru-RU" sz="1300" b="1" dirty="0"/>
              <a:t>. Немцова, Ю</a:t>
            </a:r>
            <a:r>
              <a:rPr lang="ru-RU" sz="1300" b="1" dirty="0" smtClean="0"/>
              <a:t>. В</a:t>
            </a:r>
            <a:r>
              <a:rPr lang="ru-RU" sz="1300" b="1" dirty="0"/>
              <a:t>. Назарова ; под ред. Л</a:t>
            </a:r>
            <a:r>
              <a:rPr lang="ru-RU" sz="1300" b="1" dirty="0" smtClean="0"/>
              <a:t>. Г</a:t>
            </a:r>
            <a:r>
              <a:rPr lang="ru-RU" sz="1300" b="1" dirty="0"/>
              <a:t>. Гагариной. — Москва: ИД «ФОРУМ»: ИНФРА-М, </a:t>
            </a:r>
            <a:r>
              <a:rPr lang="ru-RU" sz="1300" b="1" dirty="0" smtClean="0"/>
              <a:t>2023. </a:t>
            </a:r>
            <a:r>
              <a:rPr lang="ru-RU" sz="1300" b="1" dirty="0"/>
              <a:t>— 288 с. — (Среднее профессиональное образование</a:t>
            </a:r>
            <a:r>
              <a:rPr lang="ru-RU" sz="1300" b="1" dirty="0" smtClean="0"/>
              <a:t>).</a:t>
            </a:r>
          </a:p>
          <a:p>
            <a:pPr algn="just"/>
            <a:endParaRPr lang="ru-RU" sz="1300" dirty="0"/>
          </a:p>
          <a:p>
            <a:pPr algn="just"/>
            <a:r>
              <a:rPr lang="ru-RU" sz="13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Tree>
    <p:extLst>
      <p:ext uri="{BB962C8B-B14F-4D97-AF65-F5344CB8AC3E}">
        <p14:creationId xmlns:p14="http://schemas.microsoft.com/office/powerpoint/2010/main" val="4084658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сновы проектной и компьютерной графики. Учебник. Профессиональный модуль: Разработка художественно-конструкторских (дизайнерских) проектов промышленной продукции, предметно-пространственных комплекс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784" y="116632"/>
            <a:ext cx="2093434" cy="31439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332656"/>
            <a:ext cx="6552728" cy="2308324"/>
          </a:xfrm>
          <a:prstGeom prst="rect">
            <a:avLst/>
          </a:prstGeom>
        </p:spPr>
        <p:txBody>
          <a:bodyPr wrap="square">
            <a:spAutoFit/>
          </a:bodyPr>
          <a:lstStyle/>
          <a:p>
            <a:pPr lvl="0" algn="just"/>
            <a:r>
              <a:rPr lang="ru-RU" sz="1200" b="1" dirty="0"/>
              <a:t>Ёлочкин М. Е. Основы проектной и компьютерной графики : учебник / М. Е. Ёлочкин, О. М. Скиба, Л. Е. Малышева. — Москва : Академия, 2019. — 160 с. — (Среднее профессиональное образование</a:t>
            </a:r>
            <a:r>
              <a:rPr lang="ru-RU" sz="1200" b="1" dirty="0" smtClean="0"/>
              <a:t>).</a:t>
            </a:r>
          </a:p>
          <a:p>
            <a:pPr lvl="0" algn="just"/>
            <a:endParaRPr lang="ru-RU" sz="1200" dirty="0">
              <a:solidFill>
                <a:prstClr val="white"/>
              </a:solidFill>
            </a:endParaRPr>
          </a:p>
          <a:p>
            <a:pPr lvl="0" algn="just"/>
            <a:r>
              <a:rPr lang="ru-RU" sz="1200" dirty="0" smtClean="0">
                <a:solidFill>
                  <a:prstClr val="white"/>
                </a:solidFill>
              </a:rPr>
              <a:t>Рассмотрены </a:t>
            </a:r>
            <a:r>
              <a:rPr lang="ru-RU" sz="1200" dirty="0">
                <a:solidFill>
                  <a:prstClr val="white"/>
                </a:solidFill>
              </a:rPr>
              <a:t>инфокоммуникационные технологии в дизайне по областям их применения с технологической, художественной, экономической и социальной точек зрения, основные графические инструменты и средства выразительности проектной графики, технические приемы по освоению способов передачи проектной информации. Даны практические рекомендации по работе с графическими программами компьютерной графики и анимации. Компьютерная графика показана как одна из основополагающих дисциплин при формировании дизайнера.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70" y="3492531"/>
            <a:ext cx="210869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4077072"/>
            <a:ext cx="6408712" cy="1892826"/>
          </a:xfrm>
          <a:prstGeom prst="rect">
            <a:avLst/>
          </a:prstGeom>
        </p:spPr>
        <p:txBody>
          <a:bodyPr wrap="square">
            <a:spAutoFit/>
          </a:bodyPr>
          <a:lstStyle/>
          <a:p>
            <a:pPr algn="just"/>
            <a:r>
              <a:rPr lang="ru-RU" sz="1300" b="1" dirty="0"/>
              <a:t>Ильин А. С.</a:t>
            </a:r>
            <a:r>
              <a:rPr lang="ru-RU" sz="1300" dirty="0"/>
              <a:t> </a:t>
            </a:r>
            <a:r>
              <a:rPr lang="ru-RU" sz="1300" b="1" dirty="0"/>
              <a:t>Реклама в коммуникационном процессе : курс лекций / А. С. Ильин. — Москва: КноРус, 2020. — 141 с</a:t>
            </a:r>
            <a:r>
              <a:rPr lang="ru-RU" sz="1300" b="1" dirty="0" smtClean="0"/>
              <a:t>.</a:t>
            </a:r>
          </a:p>
          <a:p>
            <a:pPr algn="just"/>
            <a:endParaRPr lang="ru-RU" sz="1300" b="1" dirty="0"/>
          </a:p>
          <a:p>
            <a:pPr algn="just"/>
            <a:r>
              <a:rPr lang="ru-RU" sz="1300" dirty="0"/>
              <a:t>Рассмотрены основные понятия современной рекламы (происхождение и эволюция, сущность и классификация, психологические и социологические основы), а также наиболее актуальные вопросы рекламной коммуникации (разработка рекламных обращений, дизайн рекламного макета, стратегия и тактика рекламной кампании, критерии выбора средства коммуникации).</a:t>
            </a:r>
          </a:p>
        </p:txBody>
      </p:sp>
    </p:spTree>
    <p:extLst>
      <p:ext uri="{BB962C8B-B14F-4D97-AF65-F5344CB8AC3E}">
        <p14:creationId xmlns:p14="http://schemas.microsoft.com/office/powerpoint/2010/main" val="2866881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7150"/>
            <a:ext cx="2520280" cy="370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0544" y="188640"/>
            <a:ext cx="6673944" cy="3293209"/>
          </a:xfrm>
          <a:prstGeom prst="rect">
            <a:avLst/>
          </a:prstGeom>
        </p:spPr>
        <p:txBody>
          <a:bodyPr wrap="square">
            <a:spAutoFit/>
          </a:bodyPr>
          <a:lstStyle/>
          <a:p>
            <a:pPr algn="just"/>
            <a:r>
              <a:rPr lang="ru-RU" sz="1300" b="1" dirty="0"/>
              <a:t>Полуэктова Н. Р.</a:t>
            </a:r>
            <a:r>
              <a:rPr lang="ru-RU" sz="1300" dirty="0"/>
              <a:t>  </a:t>
            </a:r>
            <a:r>
              <a:rPr lang="ru-RU" sz="1300" b="1" dirty="0"/>
              <a:t>Разработка веб-приложений : учебное пособие для СПО / Н. Р. Полуэктова. — Москва : Издательство Юрайт, 2023. — 204 с. — (Профессиональное образование). </a:t>
            </a:r>
            <a:endParaRPr lang="ru-RU" sz="1300" b="1" dirty="0" smtClean="0"/>
          </a:p>
          <a:p>
            <a:pPr algn="just"/>
            <a:endParaRPr lang="ru-RU" sz="1300" dirty="0"/>
          </a:p>
          <a:p>
            <a:pPr algn="just"/>
            <a:r>
              <a:rPr lang="ru-RU" sz="1300" dirty="0"/>
              <a:t>Курс содержит теоретический материал и комплект практических работ, позволяющих изучить современные подходы, технологии и инструменты, используемые при разработке web-приложений. Среди них: принципы организации сети Интернет; базовый язык разметки web-страниц HTML, технологии описания стилей этих страниц СSS; технологии браузерного программирования на основе языка JavaScript, современные средства адаптивной верстки сайтов; основные принципы, технологии и инструментальные средства серверной обработки запросов и хранения информации web-приложений. В курсе рассмотрены возможности библиотек программ и фреймворков описанных языков программирования, а также кратко излагаются основы применения CMS-систем.</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57" y="3649877"/>
            <a:ext cx="200917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0544" y="3933056"/>
            <a:ext cx="6678488" cy="1692771"/>
          </a:xfrm>
          <a:prstGeom prst="rect">
            <a:avLst/>
          </a:prstGeom>
        </p:spPr>
        <p:txBody>
          <a:bodyPr wrap="square">
            <a:spAutoFit/>
          </a:bodyPr>
          <a:lstStyle/>
          <a:p>
            <a:pPr algn="just"/>
            <a:r>
              <a:rPr lang="ru-RU" sz="1300" b="1" dirty="0"/>
              <a:t>Евсеев Д. А.</a:t>
            </a:r>
            <a:r>
              <a:rPr lang="ru-RU" sz="1300" dirty="0"/>
              <a:t> </a:t>
            </a:r>
            <a:r>
              <a:rPr lang="ru-RU" sz="1300" b="1" dirty="0"/>
              <a:t>Web-дизайн в примерах и задачах : учебное пособие / Д. А. Евсеев, В. В. Трофимов. — Москва: КноРус, 2022. — 263 с. </a:t>
            </a:r>
            <a:endParaRPr lang="ru-RU" sz="1300" b="1" dirty="0" smtClean="0"/>
          </a:p>
          <a:p>
            <a:pPr algn="just"/>
            <a:endParaRPr lang="ru-RU" sz="1300" dirty="0"/>
          </a:p>
          <a:p>
            <a:pPr algn="just"/>
            <a:r>
              <a:rPr lang="ru-RU" sz="1300" dirty="0"/>
              <a:t>Изложены базовые темы дисциплины, начиная с процесса формирования заглавной страницы web-узла и заканчивая процедурой его отладки, включая проектирование и составление логической схемы сайта. Пособие ориентировано на изучение основ построения корпоративных и персональных </a:t>
            </a:r>
            <a:r>
              <a:rPr lang="ru-RU" sz="1300" dirty="0" smtClean="0"/>
              <a:t>web-узлов. Главные </a:t>
            </a:r>
            <a:r>
              <a:rPr lang="ru-RU" sz="1300" dirty="0"/>
              <a:t>приемы показаны на примерах.</a:t>
            </a:r>
          </a:p>
        </p:txBody>
      </p:sp>
    </p:spTree>
    <p:extLst>
      <p:ext uri="{BB962C8B-B14F-4D97-AF65-F5344CB8AC3E}">
        <p14:creationId xmlns:p14="http://schemas.microsoft.com/office/powerpoint/2010/main" val="3151348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2736304" cy="390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93504" y="260648"/>
            <a:ext cx="6570983" cy="3093154"/>
          </a:xfrm>
          <a:prstGeom prst="rect">
            <a:avLst/>
          </a:prstGeom>
        </p:spPr>
        <p:txBody>
          <a:bodyPr wrap="square">
            <a:spAutoFit/>
          </a:bodyPr>
          <a:lstStyle/>
          <a:p>
            <a:pPr algn="just"/>
            <a:r>
              <a:rPr lang="ru-RU" sz="1300" b="1" dirty="0"/>
              <a:t>Жданов Н. В.</a:t>
            </a:r>
            <a:r>
              <a:rPr lang="ru-RU" sz="1300" dirty="0"/>
              <a:t>  </a:t>
            </a:r>
            <a:r>
              <a:rPr lang="ru-RU" sz="1300" b="1" dirty="0"/>
              <a:t>Архитектурно-дизайнерское проектирование: виртографика : учебное пособие для среднего профессионального образования / Н. В. Жданов, А. В. Скворцов. — Москва : Издательство Юрайт, 2023. — 78 с. — (Профессиональное образование). </a:t>
            </a:r>
            <a:endParaRPr lang="ru-RU" sz="1300" b="1" dirty="0" smtClean="0"/>
          </a:p>
          <a:p>
            <a:pPr algn="just"/>
            <a:endParaRPr lang="ru-RU" sz="1300" dirty="0" smtClean="0"/>
          </a:p>
          <a:p>
            <a:pPr algn="just"/>
            <a:r>
              <a:rPr lang="ru-RU" sz="1300" dirty="0"/>
              <a:t>Издание посвящено экспериментальному формообразованию в дизайне, влиянию технологий на развитие проектной культуры современного дизайна. Данная графическая система основывается на эмоциональном «всплеске» чувства художника, при этом сохраняя рукотворность и индивидуальность знакового изображения, не являясь готовым решением, но подсказывая определенные ассоциации. Формальная абстрактно-ассоциативная виртографическая композиция, «от абстрактного к конкретному», с успехом решает задачи развития у студента творческих способностей и интеллекта, адекватной самооценки, не допускающей копирования чужого стиля и влияния со стороны.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79" y="3507884"/>
            <a:ext cx="2105921" cy="319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93504" y="3656656"/>
            <a:ext cx="6570983" cy="2893100"/>
          </a:xfrm>
          <a:prstGeom prst="rect">
            <a:avLst/>
          </a:prstGeom>
        </p:spPr>
        <p:txBody>
          <a:bodyPr wrap="square">
            <a:spAutoFit/>
          </a:bodyPr>
          <a:lstStyle/>
          <a:p>
            <a:pPr algn="just"/>
            <a:r>
              <a:rPr lang="ru-RU" sz="1300" b="1" dirty="0"/>
              <a:t>Струмпэ А. Ю. Многостраничный дизайн : учебник / А. Ю. Струмпэ. — Москва : ИЦ "Академия", 2020. — 176[8] с. : цв.ил. — (Профессиональное образование). </a:t>
            </a:r>
            <a:endParaRPr lang="ru-RU" sz="1300" b="1" dirty="0" smtClean="0"/>
          </a:p>
          <a:p>
            <a:pPr algn="just"/>
            <a:endParaRPr lang="ru-RU" sz="1300" dirty="0" smtClean="0"/>
          </a:p>
          <a:p>
            <a:pPr algn="just"/>
            <a:r>
              <a:rPr lang="ru-RU" sz="1300" dirty="0" smtClean="0"/>
              <a:t>Создание </a:t>
            </a:r>
            <a:r>
              <a:rPr lang="ru-RU" sz="1300" dirty="0"/>
              <a:t>графических дизайн-макетов является одним из основных видов профессиональной деятельности графического дизайнера. В процессе освоения междисциплинарного курса «Многостраничный дизайн» требуется углубленное изучение особенностей верстки и макетирования объемных документов (книг, газет, журналов). Помимо освоения технологий компьютерной верстки в процессе изучения курса рассматриваются классические приемы создания модульных сеток, пропорции полосы набора, приемы типографики. В целях усиления прикладной стороны курса дано необходимое количество практических заданий с подробными инструкциями по выполнению</a:t>
            </a:r>
            <a:r>
              <a:rPr lang="ru-RU" sz="1300" dirty="0" smtClean="0"/>
              <a:t>.</a:t>
            </a:r>
            <a:endParaRPr lang="ru-RU" sz="1300" dirty="0"/>
          </a:p>
        </p:txBody>
      </p:sp>
    </p:spTree>
    <p:extLst>
      <p:ext uri="{BB962C8B-B14F-4D97-AF65-F5344CB8AC3E}">
        <p14:creationId xmlns:p14="http://schemas.microsoft.com/office/powerpoint/2010/main" val="494856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6624736" cy="2292935"/>
          </a:xfrm>
          <a:prstGeom prst="rect">
            <a:avLst/>
          </a:prstGeom>
        </p:spPr>
        <p:txBody>
          <a:bodyPr wrap="square">
            <a:spAutoFit/>
          </a:bodyPr>
          <a:lstStyle/>
          <a:p>
            <a:pPr algn="just"/>
            <a:r>
              <a:rPr lang="ru-RU" sz="1300" b="1" dirty="0" smtClean="0"/>
              <a:t>Чефранов </a:t>
            </a:r>
            <a:r>
              <a:rPr lang="ru-RU" sz="1300" b="1" dirty="0"/>
              <a:t>С. Д.  Технология производства печатных и электронных средств информации. Особенности производства : учебник для среднего профессионального образования / С. Д. Чефранов. — Москва : Издательство Юрайт, </a:t>
            </a:r>
            <a:r>
              <a:rPr lang="ru-RU" sz="1300" b="1" dirty="0" smtClean="0"/>
              <a:t>2023. </a:t>
            </a:r>
            <a:r>
              <a:rPr lang="ru-RU" sz="1300" b="1" dirty="0"/>
              <a:t>— 385 с. — (Профессиональное образование</a:t>
            </a:r>
            <a:r>
              <a:rPr lang="ru-RU" sz="1300" b="1" dirty="0" smtClean="0"/>
              <a:t>).</a:t>
            </a:r>
          </a:p>
          <a:p>
            <a:pPr algn="just"/>
            <a:endParaRPr lang="ru-RU" sz="1300" b="1" dirty="0"/>
          </a:p>
          <a:p>
            <a:pPr algn="just"/>
            <a:r>
              <a:rPr lang="ru-RU" sz="1300" dirty="0"/>
              <a:t>Данный курс предназначен для изучения дисциплины «Технология производства печатных и электронных средств информации» В курс кроме теоретической части включены практические задачи и примеры их решения</a:t>
            </a:r>
            <a:r>
              <a:rPr lang="ru-RU" sz="1300" dirty="0" smtClean="0"/>
              <a:t>. Изложение </a:t>
            </a:r>
            <a:r>
              <a:rPr lang="ru-RU" sz="1300" dirty="0"/>
              <a:t>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a:t>
            </a:r>
            <a:endParaRPr lang="ru-RU" sz="13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7224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66429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22004" y="3933056"/>
            <a:ext cx="6714492" cy="1892826"/>
          </a:xfrm>
          <a:prstGeom prst="rect">
            <a:avLst/>
          </a:prstGeom>
        </p:spPr>
        <p:txBody>
          <a:bodyPr wrap="square">
            <a:spAutoFit/>
          </a:bodyPr>
          <a:lstStyle/>
          <a:p>
            <a:pPr algn="just"/>
            <a:r>
              <a:rPr lang="ru-RU" sz="1300" b="1" dirty="0"/>
              <a:t>Корытов О. В.  Дизайн иллюстрированной книги : учебное пособие / О. В. Корытов. — Москва : Издательство Юрайт, </a:t>
            </a:r>
            <a:r>
              <a:rPr lang="ru-RU" sz="1300" b="1" dirty="0" smtClean="0"/>
              <a:t>2023. </a:t>
            </a:r>
            <a:r>
              <a:rPr lang="ru-RU" sz="1300" b="1" dirty="0"/>
              <a:t>— 122 с. </a:t>
            </a:r>
            <a:endParaRPr lang="ru-RU" sz="1300" b="1" dirty="0" smtClean="0"/>
          </a:p>
          <a:p>
            <a:pPr algn="just"/>
            <a:endParaRPr lang="ru-RU" sz="1300" b="1" dirty="0"/>
          </a:p>
          <a:p>
            <a:pPr algn="just"/>
            <a:r>
              <a:rPr lang="ru-RU" sz="1300" dirty="0"/>
              <a:t>В курсе раскрываются основные принципы работы над дизайном и иллюстрированием произведений художественной литературы, где главное — это понимание целостности и единства книжного организма, взаимоотношений книга — читатель, роли композиционно-ритмической структуры в едином книжном ансамбле, взаимосвязи композиции книги и ее конструкции. </a:t>
            </a:r>
            <a:endParaRPr lang="ru-RU" sz="1300" b="1" dirty="0"/>
          </a:p>
        </p:txBody>
      </p:sp>
    </p:spTree>
    <p:extLst>
      <p:ext uri="{BB962C8B-B14F-4D97-AF65-F5344CB8AC3E}">
        <p14:creationId xmlns:p14="http://schemas.microsoft.com/office/powerpoint/2010/main" val="712792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09002"/>
            <a:ext cx="2819044" cy="399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9778" y="188640"/>
            <a:ext cx="6444710" cy="1892826"/>
          </a:xfrm>
          <a:prstGeom prst="rect">
            <a:avLst/>
          </a:prstGeom>
        </p:spPr>
        <p:txBody>
          <a:bodyPr wrap="square">
            <a:spAutoFit/>
          </a:bodyPr>
          <a:lstStyle/>
          <a:p>
            <a:pPr algn="just"/>
            <a:r>
              <a:rPr lang="ru-RU" sz="1300" b="1" dirty="0"/>
              <a:t>Корытов О. В.  Газетная иллюстрация : учебное пособие / О. В. Корытов, Е. А. Силина. — Москва : Издательство Юрайт, </a:t>
            </a:r>
            <a:r>
              <a:rPr lang="ru-RU" sz="1300" b="1" dirty="0" smtClean="0"/>
              <a:t>2023. </a:t>
            </a:r>
            <a:r>
              <a:rPr lang="ru-RU" sz="1300" b="1" dirty="0"/>
              <a:t>— 84 с. </a:t>
            </a:r>
            <a:endParaRPr lang="ru-RU" sz="1300" b="1" dirty="0" smtClean="0"/>
          </a:p>
          <a:p>
            <a:pPr algn="just"/>
            <a:endParaRPr lang="ru-RU" sz="1300" b="1" dirty="0"/>
          </a:p>
          <a:p>
            <a:pPr algn="just"/>
            <a:r>
              <a:rPr lang="ru-RU" sz="1300" dirty="0"/>
              <a:t>В настоящем курсе кратко изложены основные вехи в истории газетной иллюстрации, рассмотрены наиболее часто используемые способы художественного смыслообразования, приведены примеры разных графических техник. Курс «Газетная иллюстрация» направлен на развитие у студентов оперативного образного мышления, индивидуального творческого языка и профессиональных навыков. </a:t>
            </a:r>
            <a:endParaRPr lang="ru-RU" sz="1300"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2339752"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19778" y="3789040"/>
            <a:ext cx="6507455" cy="2492990"/>
          </a:xfrm>
          <a:prstGeom prst="rect">
            <a:avLst/>
          </a:prstGeom>
        </p:spPr>
        <p:txBody>
          <a:bodyPr wrap="square">
            <a:spAutoFit/>
          </a:bodyPr>
          <a:lstStyle/>
          <a:p>
            <a:pPr algn="just"/>
            <a:r>
              <a:rPr lang="ru-RU" sz="1300" b="1" dirty="0"/>
              <a:t>Поляков В. А.</a:t>
            </a:r>
            <a:r>
              <a:rPr lang="ru-RU" sz="1300" i="1" dirty="0"/>
              <a:t> </a:t>
            </a:r>
            <a:r>
              <a:rPr lang="ru-RU" sz="1300" b="1" dirty="0"/>
              <a:t>Реклама : разработка и технологии производства: учебник и практикум для СПО / В. А. Поляков, А. А. Романов. — Москва : Издательство Юрайт, </a:t>
            </a:r>
            <a:r>
              <a:rPr lang="ru-RU" sz="1300" b="1" dirty="0" smtClean="0"/>
              <a:t>2023.  — 514с</a:t>
            </a:r>
            <a:r>
              <a:rPr lang="ru-RU" sz="1300" b="1" dirty="0"/>
              <a:t>. — (Профессиональное образование). </a:t>
            </a:r>
            <a:endParaRPr lang="ru-RU" sz="1300" b="1" dirty="0" smtClean="0"/>
          </a:p>
          <a:p>
            <a:pPr algn="just"/>
            <a:endParaRPr lang="ru-RU" sz="1300" b="1" dirty="0"/>
          </a:p>
          <a:p>
            <a:pPr algn="just"/>
            <a:r>
              <a:rPr lang="ru-RU" sz="13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Tree>
    <p:extLst>
      <p:ext uri="{BB962C8B-B14F-4D97-AF65-F5344CB8AC3E}">
        <p14:creationId xmlns:p14="http://schemas.microsoft.com/office/powerpoint/2010/main" val="21603455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4386" y="224787"/>
            <a:ext cx="6426914" cy="2693045"/>
          </a:xfrm>
          <a:prstGeom prst="rect">
            <a:avLst/>
          </a:prstGeom>
        </p:spPr>
        <p:txBody>
          <a:bodyPr wrap="square">
            <a:spAutoFit/>
          </a:bodyPr>
          <a:lstStyle/>
          <a:p>
            <a:pPr algn="just"/>
            <a:r>
              <a:rPr lang="ru-RU" sz="1300" b="1" dirty="0"/>
              <a:t>Подготовка дизайн — макета к печати (публикации) : учебник / Л. В. Дерябина [и др.]. — Москва : ИЦ Академия, 2020. — 272[16] л. ил. с. : цв</a:t>
            </a:r>
            <a:r>
              <a:rPr lang="ru-RU" sz="1300" b="1" dirty="0" smtClean="0"/>
              <a:t>. ил</a:t>
            </a:r>
            <a:r>
              <a:rPr lang="ru-RU" sz="1300" b="1" dirty="0"/>
              <a:t>. — (Профессиональное образование). </a:t>
            </a:r>
            <a:endParaRPr lang="ru-RU" sz="1300" b="1" dirty="0" smtClean="0"/>
          </a:p>
          <a:p>
            <a:pPr algn="just"/>
            <a:endParaRPr lang="ru-RU" sz="1300" b="1" dirty="0" smtClean="0"/>
          </a:p>
          <a:p>
            <a:pPr algn="just"/>
            <a:r>
              <a:rPr lang="ru-RU" sz="1300" dirty="0" smtClean="0"/>
              <a:t>В </a:t>
            </a:r>
            <a:r>
              <a:rPr lang="ru-RU" sz="1300" dirty="0"/>
              <a:t>учебнике раскрывается процесс подготовки макетов продукции графического дизайна для воспроизведения средствами полиграфии, в сети Интернет и на различных электронных устройствах. Рассматриваются важные для специалиста вопросы в области графического дизайна: различные аспекты современных видов печати, виды дизайн-макетов полиграфической продукции, этапы допечатной подготовки макетов. Описываются этапы подготовки дизайн-макетов с последующей полиграфической отделкой с использованием тиснения, лакирования, ламинирования. </a:t>
            </a:r>
          </a:p>
        </p:txBody>
      </p:sp>
      <p:pic>
        <p:nvPicPr>
          <p:cNvPr id="3" name="Picture 2" descr="https://img-gorod.ru/27/896/2789628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24" y="111633"/>
            <a:ext cx="2087502" cy="29573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44385" y="3353099"/>
            <a:ext cx="6390971" cy="3093154"/>
          </a:xfrm>
          <a:prstGeom prst="rect">
            <a:avLst/>
          </a:prstGeom>
        </p:spPr>
        <p:txBody>
          <a:bodyPr wrap="square">
            <a:spAutoFit/>
          </a:bodyPr>
          <a:lstStyle/>
          <a:p>
            <a:pPr algn="just"/>
            <a:r>
              <a:rPr lang="ru-RU" sz="1300" b="1" dirty="0"/>
              <a:t>Верстка. Требование к оформлению книг : учебное пособие </a:t>
            </a:r>
            <a:r>
              <a:rPr lang="ru-RU" sz="1300" b="1" dirty="0" smtClean="0"/>
              <a:t>/ </a:t>
            </a:r>
            <a:r>
              <a:rPr lang="ru-RU" sz="1300" b="1" dirty="0"/>
              <a:t>сост. О. Е. Минаева. — 6-е изд. — Москва : МИПК, 2020. — 64 с. </a:t>
            </a:r>
            <a:endParaRPr lang="ru-RU" sz="1300" b="1" dirty="0" smtClean="0"/>
          </a:p>
          <a:p>
            <a:pPr algn="just"/>
            <a:endParaRPr lang="ru-RU" sz="1300" b="1" dirty="0" smtClean="0"/>
          </a:p>
          <a:p>
            <a:pPr algn="just"/>
            <a:r>
              <a:rPr lang="ru-RU" sz="1300" dirty="0" smtClean="0"/>
              <a:t>Пособие </a:t>
            </a:r>
            <a:r>
              <a:rPr lang="ru-RU" sz="1300" dirty="0"/>
              <a:t>рассчитано на новичков, которые только осваивают компьютерную верстку, начиная с самой простой — книжной, а также на профессиональных пользователей компьютерных программ, которым необходимы краткие рекомендации по оформлению текста. Данное пособие можно использовать не только для книжной верстки, но и для всех видов верстки, где встречается текст (журнальная, газетная, акцидентная и т.п.). Результатом освоения является овладение студентами видом профессиональной деятельности: подготовкой и выпуском издательской продукции в печатной и электронной форме. Автор не ставит цель рассмотреть все существующие правила и требования по верстке и оформлению книг, а ограничивается только наиболее важными и распространенными.</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24" y="3400532"/>
            <a:ext cx="2087502" cy="31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9866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1560" y="159624"/>
            <a:ext cx="6351899" cy="3693319"/>
          </a:xfrm>
          <a:prstGeom prst="rect">
            <a:avLst/>
          </a:prstGeom>
        </p:spPr>
        <p:txBody>
          <a:bodyPr wrap="square">
            <a:spAutoFit/>
          </a:bodyPr>
          <a:lstStyle/>
          <a:p>
            <a:pPr algn="just"/>
            <a:r>
              <a:rPr lang="ru-RU" sz="1300" b="1" dirty="0"/>
              <a:t>Сергеев Е. Ю.  Технология производства печатных и электронных средств информации : учебное пособие для СПО / Е. Ю. Сергеев. — Москва : Издательство Юрайт, </a:t>
            </a:r>
            <a:r>
              <a:rPr lang="ru-RU" sz="1300" b="1" dirty="0" smtClean="0"/>
              <a:t>2023. </a:t>
            </a:r>
            <a:r>
              <a:rPr lang="ru-RU" sz="1300" b="1" dirty="0"/>
              <a:t>— 227 с. — (Профессиональное образование). </a:t>
            </a:r>
            <a:endParaRPr lang="ru-RU" sz="1300" b="1" dirty="0" smtClean="0"/>
          </a:p>
          <a:p>
            <a:pPr algn="just"/>
            <a:endParaRPr lang="ru-RU" sz="1300" b="1" dirty="0"/>
          </a:p>
          <a:p>
            <a:pPr algn="just"/>
            <a:r>
              <a:rPr lang="ru-RU" sz="13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a:p>
            <a:pPr algn="just"/>
            <a:endParaRPr lang="ru-RU" sz="1300" b="1" dirty="0"/>
          </a:p>
        </p:txBody>
      </p:sp>
      <p:pic>
        <p:nvPicPr>
          <p:cNvPr id="3" name="Picture 2" descr="Облож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4" y="-90468"/>
            <a:ext cx="2321607" cy="366348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41561" y="3917237"/>
            <a:ext cx="6444313" cy="2492990"/>
          </a:xfrm>
          <a:prstGeom prst="rect">
            <a:avLst/>
          </a:prstGeom>
        </p:spPr>
        <p:txBody>
          <a:bodyPr wrap="square">
            <a:spAutoFit/>
          </a:bodyPr>
          <a:lstStyle/>
          <a:p>
            <a:pPr algn="just"/>
            <a:r>
              <a:rPr lang="ru-RU" sz="1300" b="1" dirty="0"/>
              <a:t>Основы программы </a:t>
            </a:r>
            <a:r>
              <a:rPr lang="en-US" sz="1300" b="1" dirty="0" smtClean="0"/>
              <a:t>Adobe </a:t>
            </a:r>
            <a:r>
              <a:rPr lang="ru-RU" sz="1300" b="1" dirty="0" smtClean="0"/>
              <a:t>Photoshop СС  </a:t>
            </a:r>
            <a:r>
              <a:rPr lang="ru-RU" sz="1300" b="1" dirty="0"/>
              <a:t>: курс лекций для студентов специальности 42.02.02 Издательское дело / сост. М</a:t>
            </a:r>
            <a:r>
              <a:rPr lang="ru-RU" sz="1300" b="1" dirty="0" smtClean="0"/>
              <a:t>. А</a:t>
            </a:r>
            <a:r>
              <a:rPr lang="ru-RU" sz="1300" b="1" dirty="0"/>
              <a:t>. Дорощенко, Л</a:t>
            </a:r>
            <a:r>
              <a:rPr lang="ru-RU" sz="1300" b="1" dirty="0" smtClean="0"/>
              <a:t>. И</a:t>
            </a:r>
            <a:r>
              <a:rPr lang="ru-RU" sz="1300" b="1" dirty="0"/>
              <a:t>. Миронова. —</a:t>
            </a:r>
            <a:r>
              <a:rPr lang="ru-RU" sz="1300" b="1" dirty="0" smtClean="0"/>
              <a:t> </a:t>
            </a:r>
            <a:r>
              <a:rPr lang="ru-RU" sz="1300" b="1" dirty="0"/>
              <a:t>Москва : ГБПОУ МИПК им. И. Федорова, 2020. —</a:t>
            </a:r>
            <a:r>
              <a:rPr lang="ru-RU" sz="1300" b="1" dirty="0" smtClean="0"/>
              <a:t> </a:t>
            </a:r>
            <a:r>
              <a:rPr lang="ru-RU" sz="1300" b="1" dirty="0"/>
              <a:t>64 с. </a:t>
            </a:r>
            <a:r>
              <a:rPr lang="ru-RU" sz="1300" b="1" dirty="0" smtClean="0"/>
              <a:t>— (</a:t>
            </a:r>
            <a:r>
              <a:rPr lang="ru-RU" sz="1300" b="1" dirty="0"/>
              <a:t>Программы Adobe</a:t>
            </a:r>
            <a:r>
              <a:rPr lang="ru-RU" sz="1300" b="1" dirty="0" smtClean="0"/>
              <a:t>).</a:t>
            </a:r>
          </a:p>
          <a:p>
            <a:pPr algn="just"/>
            <a:endParaRPr lang="ru-RU" sz="1300" b="1" dirty="0"/>
          </a:p>
          <a:p>
            <a:pPr algn="just"/>
            <a:r>
              <a:rPr lang="en-US" sz="1300" dirty="0"/>
              <a:t>Adobe </a:t>
            </a:r>
            <a:r>
              <a:rPr lang="ru-RU" sz="1300" dirty="0" smtClean="0"/>
              <a:t>Photoshop</a:t>
            </a:r>
            <a:r>
              <a:rPr lang="en-US" sz="1300" dirty="0" smtClean="0"/>
              <a:t> – </a:t>
            </a:r>
            <a:r>
              <a:rPr lang="ru-RU" sz="1300" dirty="0" smtClean="0"/>
              <a:t>многофункциональный графический редактор, разработанный и распространяемый фирмой </a:t>
            </a:r>
            <a:r>
              <a:rPr lang="en-US" sz="1300" dirty="0" smtClean="0"/>
              <a:t>Adobe Systems</a:t>
            </a:r>
            <a:r>
              <a:rPr lang="ru-RU" sz="1300" dirty="0" smtClean="0"/>
              <a:t>. Программа является современным графическим редактором, в основном работает с растровыми изображениями, однако имеет некоторые векторные инструменты. Несмотря на то, что изначально программа была разработана как редактор изображений для полиграфии, в данное время она широко используется в веб-дизайне</a:t>
            </a:r>
            <a:r>
              <a:rPr lang="ru-RU" sz="1300" b="1" dirty="0" smtClean="0"/>
              <a:t>. </a:t>
            </a:r>
            <a:endParaRPr lang="ru-RU" sz="13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178496" cy="303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648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3708" y="316784"/>
            <a:ext cx="6571890" cy="2693045"/>
          </a:xfrm>
          <a:prstGeom prst="rect">
            <a:avLst/>
          </a:prstGeom>
        </p:spPr>
        <p:txBody>
          <a:bodyPr wrap="square">
            <a:spAutoFit/>
          </a:bodyPr>
          <a:lstStyle/>
          <a:p>
            <a:pPr algn="just"/>
            <a:r>
              <a:rPr lang="ru-RU" sz="1300" b="1" dirty="0"/>
              <a:t>Усатая Т. В. Дизайн упаковки : учебник / Т. В. Усатая, Л. В. Дерябина. — Москва : ИЦ Академия, 2020. — 288[8] с. : ил., цв.ил. — (Профессиональное образование</a:t>
            </a:r>
            <a:r>
              <a:rPr lang="ru-RU" sz="1300" b="1" dirty="0" smtClean="0"/>
              <a:t>). </a:t>
            </a:r>
          </a:p>
          <a:p>
            <a:pPr algn="just"/>
            <a:endParaRPr lang="ru-RU" sz="1300" b="1" dirty="0"/>
          </a:p>
          <a:p>
            <a:pPr algn="just"/>
            <a:r>
              <a:rPr lang="ru-RU" sz="1300" dirty="0" smtClean="0"/>
              <a:t>Даны </a:t>
            </a:r>
            <a:r>
              <a:rPr lang="ru-RU" sz="1300" dirty="0"/>
              <a:t>основы инженерной графики, что позволяет студентам освоить техническую сторону подготовки макета упаковки и проектной документации в целом в соответствии с требованиями ГОСТов ЕСКД. Рассмотрены темы, связанные с дизайн-проектированием упаковки, эстетическими и потребительскими свойствами упаковки, историей упаковки и современными тенденциями проектирования упаковки. Уделено внимание вопросам трехмерного моделирования и фотореалистичного представления упаковки в программе Autodesk 3ds Max</a:t>
            </a:r>
            <a:r>
              <a:rPr lang="ru-RU" sz="1300" dirty="0" smtClean="0"/>
              <a:t>.</a:t>
            </a:r>
            <a:endParaRPr lang="ru-RU" sz="1300" dirty="0"/>
          </a:p>
        </p:txBody>
      </p:sp>
      <p:pic>
        <p:nvPicPr>
          <p:cNvPr id="3" name="Picture 2" descr="https://img-gorod.ru/27/866/2786674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8823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840760" cy="1569660"/>
          </a:xfrm>
          <a:prstGeom prst="rect">
            <a:avLst/>
          </a:prstGeom>
        </p:spPr>
        <p:txBody>
          <a:bodyPr wrap="square">
            <a:spAutoFit/>
          </a:bodyPr>
          <a:lstStyle/>
          <a:p>
            <a:pPr algn="ctr"/>
            <a:r>
              <a:rPr lang="ru-RU" sz="3200" b="1" dirty="0" smtClean="0"/>
              <a:t>ОП.02 </a:t>
            </a:r>
          </a:p>
          <a:p>
            <a:pPr algn="ctr"/>
            <a:r>
              <a:rPr lang="ru-RU" sz="3200" b="1" dirty="0" smtClean="0"/>
              <a:t>БЕЗОПАСНОСТЬ </a:t>
            </a:r>
            <a:r>
              <a:rPr lang="ru-RU" sz="3200" b="1" dirty="0"/>
              <a:t>ЖИЗНЕДЕЯТЕЛЬНОСТИ</a:t>
            </a:r>
          </a:p>
        </p:txBody>
      </p:sp>
    </p:spTree>
    <p:extLst>
      <p:ext uri="{BB962C8B-B14F-4D97-AF65-F5344CB8AC3E}">
        <p14:creationId xmlns:p14="http://schemas.microsoft.com/office/powerpoint/2010/main" val="7114669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72816"/>
            <a:ext cx="7560840" cy="2554545"/>
          </a:xfrm>
          <a:prstGeom prst="rect">
            <a:avLst/>
          </a:prstGeom>
        </p:spPr>
        <p:txBody>
          <a:bodyPr wrap="square">
            <a:spAutoFit/>
          </a:bodyPr>
          <a:lstStyle/>
          <a:p>
            <a:pPr algn="ctr"/>
            <a:r>
              <a:rPr lang="ru-RU" sz="4000" b="1" dirty="0"/>
              <a:t>ПМ.03 </a:t>
            </a:r>
            <a:endParaRPr lang="ru-RU" sz="4000" b="1" dirty="0" smtClean="0"/>
          </a:p>
          <a:p>
            <a:pPr algn="ctr"/>
            <a:r>
              <a:rPr lang="ru-RU" sz="4000" b="1" dirty="0" smtClean="0"/>
              <a:t>ПОДГОТОВКА </a:t>
            </a:r>
            <a:r>
              <a:rPr lang="ru-RU" sz="4000" b="1" dirty="0"/>
              <a:t>ДИЗАЙН – МАКЕТА К ПЕЧАТИ (ПУБЛИКАЦИИ)</a:t>
            </a:r>
            <a:endParaRPr lang="ru-RU" sz="4000" dirty="0"/>
          </a:p>
        </p:txBody>
      </p:sp>
    </p:spTree>
    <p:extLst>
      <p:ext uri="{BB962C8B-B14F-4D97-AF65-F5344CB8AC3E}">
        <p14:creationId xmlns:p14="http://schemas.microsoft.com/office/powerpoint/2010/main" val="3714147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4386" y="224787"/>
            <a:ext cx="6426914" cy="2693045"/>
          </a:xfrm>
          <a:prstGeom prst="rect">
            <a:avLst/>
          </a:prstGeom>
        </p:spPr>
        <p:txBody>
          <a:bodyPr wrap="square">
            <a:spAutoFit/>
          </a:bodyPr>
          <a:lstStyle/>
          <a:p>
            <a:pPr algn="just"/>
            <a:r>
              <a:rPr lang="ru-RU" sz="1300" b="1" dirty="0"/>
              <a:t>Подготовка дизайн — макета к печати (публикации) : учебник / Л. В. Дерябина [и др.]. — Москва : ИЦ Академия, 2020. — 272[16] л. ил. с. : цв</a:t>
            </a:r>
            <a:r>
              <a:rPr lang="ru-RU" sz="1300" b="1" dirty="0" smtClean="0"/>
              <a:t>. ил</a:t>
            </a:r>
            <a:r>
              <a:rPr lang="ru-RU" sz="1300" b="1" dirty="0"/>
              <a:t>. — (Профессиональное образование). </a:t>
            </a:r>
            <a:endParaRPr lang="ru-RU" sz="1300" b="1" dirty="0" smtClean="0"/>
          </a:p>
          <a:p>
            <a:pPr algn="just"/>
            <a:endParaRPr lang="ru-RU" sz="1300" b="1" dirty="0" smtClean="0"/>
          </a:p>
          <a:p>
            <a:pPr algn="just"/>
            <a:r>
              <a:rPr lang="ru-RU" sz="1300" dirty="0" smtClean="0"/>
              <a:t>В </a:t>
            </a:r>
            <a:r>
              <a:rPr lang="ru-RU" sz="1300" dirty="0"/>
              <a:t>учебнике раскрывается процесс подготовки макетов продукции графического дизайна для воспроизведения средствами полиграфии, в сети Интернет и на различных электронных устройствах. Рассматриваются важные для специалиста вопросы в области графического дизайна: различные аспекты современных видов печати, виды дизайн-макетов полиграфической продукции, этапы допечатной подготовки макетов. Описываются этапы подготовки дизайн-макетов с последующей полиграфической отделкой с использованием тиснения, лакирования, ламинирования. </a:t>
            </a:r>
          </a:p>
        </p:txBody>
      </p:sp>
      <p:pic>
        <p:nvPicPr>
          <p:cNvPr id="3" name="Picture 2" descr="https://img-gorod.ru/27/896/2789628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24" y="111632"/>
            <a:ext cx="2225436" cy="3101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44385" y="3353099"/>
            <a:ext cx="6390971" cy="3093154"/>
          </a:xfrm>
          <a:prstGeom prst="rect">
            <a:avLst/>
          </a:prstGeom>
        </p:spPr>
        <p:txBody>
          <a:bodyPr wrap="square">
            <a:spAutoFit/>
          </a:bodyPr>
          <a:lstStyle/>
          <a:p>
            <a:pPr algn="just"/>
            <a:r>
              <a:rPr lang="ru-RU" sz="1300" b="1" dirty="0"/>
              <a:t>Верстка. Требование к оформлению книг : учебное пособие </a:t>
            </a:r>
            <a:r>
              <a:rPr lang="ru-RU" sz="1300" b="1" dirty="0" smtClean="0"/>
              <a:t>/ </a:t>
            </a:r>
            <a:r>
              <a:rPr lang="ru-RU" sz="1300" b="1" dirty="0"/>
              <a:t>сост. О. Е. Минаева. — 6-е изд. — Москва : МИПК, 2020. — 64 с. </a:t>
            </a:r>
            <a:endParaRPr lang="ru-RU" sz="1300" b="1" dirty="0" smtClean="0"/>
          </a:p>
          <a:p>
            <a:pPr algn="just"/>
            <a:endParaRPr lang="ru-RU" sz="1300" b="1" dirty="0" smtClean="0"/>
          </a:p>
          <a:p>
            <a:pPr algn="just"/>
            <a:r>
              <a:rPr lang="ru-RU" sz="1300" dirty="0" smtClean="0"/>
              <a:t>Пособие </a:t>
            </a:r>
            <a:r>
              <a:rPr lang="ru-RU" sz="1300" dirty="0"/>
              <a:t>рассчитано на новичков, которые только осваивают компьютерную верстку, начиная с самой простой — книжной, а также на профессиональных пользователей компьютерных программ, которым необходимы краткие рекомендации по оформлению текста. Данное пособие можно использовать не только для книжной верстки, но и для всех видов верстки, где встречается текст (журнальная, газетная, акцидентная и т.п.). Результатом освоения является овладение студентами видом профессиональной деятельности: подготовкой и выпуском издательской продукции в печатной и электронной форме. Автор не ставит цель рассмотреть все существующие правила и требования по верстке и оформлению книг, а ограничивается только наиболее важными и распространенными.</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24" y="3353099"/>
            <a:ext cx="2225436" cy="328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734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458"/>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92710" y="276582"/>
            <a:ext cx="6615473" cy="2292935"/>
          </a:xfrm>
          <a:prstGeom prst="rect">
            <a:avLst/>
          </a:prstGeom>
        </p:spPr>
        <p:txBody>
          <a:bodyPr wrap="square">
            <a:spAutoFit/>
          </a:bodyPr>
          <a:lstStyle/>
          <a:p>
            <a:pPr algn="just"/>
            <a:r>
              <a:rPr lang="ru-RU" sz="1300" b="1" dirty="0"/>
              <a:t>Поляков В. А.</a:t>
            </a:r>
            <a:r>
              <a:rPr lang="ru-RU" sz="1300" i="1" dirty="0"/>
              <a:t> </a:t>
            </a:r>
            <a:r>
              <a:rPr lang="ru-RU" sz="1300" b="1" dirty="0"/>
              <a:t>Реклама : разработка и технологии производства: учебник и практикум для СПО / В. А. Поляков, А. А. Романов. — Москва : Издательство Юрайт, </a:t>
            </a:r>
            <a:r>
              <a:rPr lang="ru-RU" sz="1300" b="1" dirty="0" smtClean="0"/>
              <a:t>2023.  — 514с</a:t>
            </a:r>
            <a:r>
              <a:rPr lang="ru-RU" sz="1300" b="1" dirty="0"/>
              <a:t>. — (Профессиональное образование). </a:t>
            </a:r>
            <a:endParaRPr lang="ru-RU" sz="1300" b="1" dirty="0" smtClean="0"/>
          </a:p>
          <a:p>
            <a:pPr algn="just"/>
            <a:endParaRPr lang="ru-RU" sz="1300" b="1" dirty="0"/>
          </a:p>
          <a:p>
            <a:pPr algn="just"/>
            <a:r>
              <a:rPr lang="ru-RU" sz="1300" dirty="0"/>
              <a:t>Учебник посвящен анализу методик и технологий производства рекламной продукции, используемых в России и зарубежных странах. Рассмотрено множество технологических процессов в полиграфии, создании наружной, аудио-, видео- и мультимедийной рекламы, практических примеров и ситуаций по применению рекламных технологий в конкретных маркетинговых ситуациях. Издание содержит контрольные вопросы, практические задания и тесты.</a:t>
            </a:r>
          </a:p>
        </p:txBody>
      </p:sp>
      <p:sp>
        <p:nvSpPr>
          <p:cNvPr id="4" name="Прямоугольник 3"/>
          <p:cNvSpPr/>
          <p:nvPr/>
        </p:nvSpPr>
        <p:spPr>
          <a:xfrm>
            <a:off x="2430635" y="3645024"/>
            <a:ext cx="6577548" cy="2693045"/>
          </a:xfrm>
          <a:prstGeom prst="rect">
            <a:avLst/>
          </a:prstGeom>
        </p:spPr>
        <p:txBody>
          <a:bodyPr wrap="square">
            <a:spAutoFit/>
          </a:bodyPr>
          <a:lstStyle/>
          <a:p>
            <a:pPr algn="just"/>
            <a:r>
              <a:rPr lang="ru-RU" sz="13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2-е изд., испр. и доп. — Москва : Юрайт, </a:t>
            </a:r>
            <a:r>
              <a:rPr lang="ru-RU" sz="1300" b="1" dirty="0" smtClean="0"/>
              <a:t>2023. </a:t>
            </a:r>
            <a:r>
              <a:rPr lang="ru-RU" sz="1300" b="1" dirty="0"/>
              <a:t>— 208 с. — (Профессиональное образование</a:t>
            </a:r>
            <a:r>
              <a:rPr lang="ru-RU" sz="1300" b="1" dirty="0" smtClean="0"/>
              <a:t>).</a:t>
            </a:r>
          </a:p>
          <a:p>
            <a:pPr algn="just"/>
            <a:endParaRPr lang="ru-RU" sz="1300" dirty="0" smtClean="0"/>
          </a:p>
          <a:p>
            <a:pPr algn="just"/>
            <a:r>
              <a:rPr lang="ru-RU" sz="1300" dirty="0" smtClean="0"/>
              <a:t>В </a:t>
            </a:r>
            <a:r>
              <a:rPr lang="ru-RU" sz="13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0" y="3212976"/>
            <a:ext cx="2592288" cy="379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250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5382" y="3573016"/>
            <a:ext cx="6480720" cy="2693045"/>
          </a:xfrm>
          <a:prstGeom prst="rect">
            <a:avLst/>
          </a:prstGeom>
        </p:spPr>
        <p:txBody>
          <a:bodyPr wrap="square">
            <a:spAutoFit/>
          </a:bodyPr>
          <a:lstStyle/>
          <a:p>
            <a:pPr algn="just"/>
            <a:r>
              <a:rPr lang="ru-RU" sz="1300" b="1" dirty="0" smtClean="0"/>
              <a:t>Чефранов </a:t>
            </a:r>
            <a:r>
              <a:rPr lang="ru-RU" sz="1300" b="1" dirty="0"/>
              <a:t>С. Д.  Технология производства печатных и электронных средств информации. Особенности производства : учебник для среднего профессионального образования / С. Д. Чефранов. — Москва : Издательство Юрайт, </a:t>
            </a:r>
            <a:r>
              <a:rPr lang="ru-RU" sz="1300" b="1" dirty="0" smtClean="0"/>
              <a:t>2023. </a:t>
            </a:r>
            <a:r>
              <a:rPr lang="ru-RU" sz="1300" b="1" dirty="0"/>
              <a:t>— 385 с. — (Профессиональное образование</a:t>
            </a:r>
            <a:r>
              <a:rPr lang="ru-RU" sz="1300" b="1" dirty="0" smtClean="0"/>
              <a:t>).</a:t>
            </a:r>
          </a:p>
          <a:p>
            <a:pPr algn="just"/>
            <a:endParaRPr lang="ru-RU" sz="1300" b="1" dirty="0"/>
          </a:p>
          <a:p>
            <a:pPr algn="just"/>
            <a:r>
              <a:rPr lang="ru-RU" sz="1300" dirty="0"/>
              <a:t>Данный курс предназначен для изучения дисциплины «Технология производства печатных и электронных средств информации» В курс кроме теоретической части включены практические задачи и примеры их решения</a:t>
            </a:r>
            <a:r>
              <a:rPr lang="ru-RU" sz="1300" dirty="0" smtClean="0"/>
              <a:t>. Изложение </a:t>
            </a:r>
            <a:r>
              <a:rPr lang="ru-RU" sz="1300" dirty="0"/>
              <a:t>сопровождается богатым иллюстративным материалом, дающим представление о современном полиграфическом оборудовании, видах продукции, встречающемся браке.  </a:t>
            </a:r>
            <a:endParaRPr lang="ru-RU" sz="13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0" y="3140968"/>
            <a:ext cx="2628086" cy="381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7" y="147608"/>
            <a:ext cx="6480719" cy="3293209"/>
          </a:xfrm>
          <a:prstGeom prst="rect">
            <a:avLst/>
          </a:prstGeom>
        </p:spPr>
        <p:txBody>
          <a:bodyPr wrap="square">
            <a:spAutoFit/>
          </a:bodyPr>
          <a:lstStyle/>
          <a:p>
            <a:pPr algn="just"/>
            <a:r>
              <a:rPr lang="ru-RU" sz="1300" b="1" dirty="0"/>
              <a:t>Григорьева Е. И.</a:t>
            </a:r>
            <a:r>
              <a:rPr lang="ru-RU" sz="1300" dirty="0"/>
              <a:t>  </a:t>
            </a:r>
            <a:r>
              <a:rPr lang="ru-RU" sz="1300" b="1" dirty="0"/>
              <a:t>Основы издательского дела. Электронное издание : учебное пособие для СПО / Е. И. Григорьева, И. М. Ситдиков. — Москва : Издательство Юрайт, 2023. — 439 с. — (Профессиональное образование). </a:t>
            </a:r>
            <a:endParaRPr lang="ru-RU" sz="1300" b="1" dirty="0" smtClean="0"/>
          </a:p>
          <a:p>
            <a:endParaRPr lang="ru-RU" sz="1300" dirty="0"/>
          </a:p>
          <a:p>
            <a:pPr algn="just"/>
            <a:r>
              <a:rPr lang="ru-RU" sz="1300" dirty="0"/>
              <a:t>Учебное пособие посвящено вопросам редакторской подготовки научных электронных изданий в гуманитарной и общественной области. В нем рассмотрены правила и приемы подготовки текста для печатного и электронного формата издания, а также особенности основных компонентов издания. Пособие состоит из двух частей. В первой рассматриваются особенности подготовки текста электронного издания, во второй особенности подготовки презентаций как особого вида электронных изданий. Кроме теоретического материала в каждой части содержится практикум, помогающий не только лучше понять изложенные вопросы, но и получить практические навыки форматирования текста и создания презентаций.</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4" y="-35024"/>
            <a:ext cx="2289668" cy="347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8725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7827" y="260648"/>
            <a:ext cx="6444313" cy="2492990"/>
          </a:xfrm>
          <a:prstGeom prst="rect">
            <a:avLst/>
          </a:prstGeom>
        </p:spPr>
        <p:txBody>
          <a:bodyPr wrap="square">
            <a:spAutoFit/>
          </a:bodyPr>
          <a:lstStyle/>
          <a:p>
            <a:pPr algn="just"/>
            <a:r>
              <a:rPr lang="ru-RU" sz="1300" b="1" dirty="0"/>
              <a:t>Основы программы </a:t>
            </a:r>
            <a:r>
              <a:rPr lang="en-US" sz="1300" b="1" dirty="0" smtClean="0"/>
              <a:t>Adobe </a:t>
            </a:r>
            <a:r>
              <a:rPr lang="ru-RU" sz="1300" b="1" dirty="0" smtClean="0"/>
              <a:t>Photoshop СС  </a:t>
            </a:r>
            <a:r>
              <a:rPr lang="ru-RU" sz="1300" b="1" dirty="0"/>
              <a:t>: курс лекций для студентов специальности 42.02.02 Издательское дело / сост. М</a:t>
            </a:r>
            <a:r>
              <a:rPr lang="ru-RU" sz="1300" b="1" dirty="0" smtClean="0"/>
              <a:t>. А</a:t>
            </a:r>
            <a:r>
              <a:rPr lang="ru-RU" sz="1300" b="1" dirty="0"/>
              <a:t>. Дорощенко, Л</a:t>
            </a:r>
            <a:r>
              <a:rPr lang="ru-RU" sz="1300" b="1" dirty="0" smtClean="0"/>
              <a:t>. И</a:t>
            </a:r>
            <a:r>
              <a:rPr lang="ru-RU" sz="1300" b="1" dirty="0"/>
              <a:t>. Миронова. —</a:t>
            </a:r>
            <a:r>
              <a:rPr lang="ru-RU" sz="1300" b="1" dirty="0" smtClean="0"/>
              <a:t> </a:t>
            </a:r>
            <a:r>
              <a:rPr lang="ru-RU" sz="1300" b="1" dirty="0"/>
              <a:t>Москва : ГБПОУ МИПК им. И. Федорова, 2020. —</a:t>
            </a:r>
            <a:r>
              <a:rPr lang="ru-RU" sz="1300" b="1" dirty="0" smtClean="0"/>
              <a:t> </a:t>
            </a:r>
            <a:r>
              <a:rPr lang="ru-RU" sz="1300" b="1" dirty="0"/>
              <a:t>64 с. </a:t>
            </a:r>
            <a:r>
              <a:rPr lang="ru-RU" sz="1300" b="1" dirty="0" smtClean="0"/>
              <a:t>— (</a:t>
            </a:r>
            <a:r>
              <a:rPr lang="ru-RU" sz="1300" b="1" dirty="0"/>
              <a:t>Программы Adobe</a:t>
            </a:r>
            <a:r>
              <a:rPr lang="ru-RU" sz="1300" b="1" dirty="0" smtClean="0"/>
              <a:t>).</a:t>
            </a:r>
          </a:p>
          <a:p>
            <a:pPr algn="just"/>
            <a:endParaRPr lang="ru-RU" sz="1300" b="1" dirty="0"/>
          </a:p>
          <a:p>
            <a:pPr algn="just"/>
            <a:r>
              <a:rPr lang="en-US" sz="1300" dirty="0"/>
              <a:t>Adobe </a:t>
            </a:r>
            <a:r>
              <a:rPr lang="ru-RU" sz="1300" dirty="0" smtClean="0"/>
              <a:t>Photoshop</a:t>
            </a:r>
            <a:r>
              <a:rPr lang="en-US" sz="1300" dirty="0" smtClean="0"/>
              <a:t> – </a:t>
            </a:r>
            <a:r>
              <a:rPr lang="ru-RU" sz="1300" dirty="0" smtClean="0"/>
              <a:t>многофункциональный графический редактор, разработанный и распространяемый фирмой </a:t>
            </a:r>
            <a:r>
              <a:rPr lang="en-US" sz="1300" dirty="0" smtClean="0"/>
              <a:t>Adobe Systems</a:t>
            </a:r>
            <a:r>
              <a:rPr lang="ru-RU" sz="1300" dirty="0" smtClean="0"/>
              <a:t>. Программа является современным графическим редактором, в основном работает с растровыми изображениями, однако имеет некоторые векторные инструменты. Несмотря на то, что изначально программа была разработана как редактор изображений для полиграфии, в данное время она широко используется в веб-дизайне</a:t>
            </a:r>
            <a:r>
              <a:rPr lang="ru-RU" sz="1300" b="1" dirty="0" smtClean="0"/>
              <a:t>. </a:t>
            </a:r>
            <a:endParaRPr lang="ru-RU" sz="13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88232" cy="303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088232" cy="313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67826" y="3520021"/>
            <a:ext cx="6444313" cy="2893100"/>
          </a:xfrm>
          <a:prstGeom prst="rect">
            <a:avLst/>
          </a:prstGeom>
        </p:spPr>
        <p:txBody>
          <a:bodyPr wrap="square">
            <a:spAutoFit/>
          </a:bodyPr>
          <a:lstStyle/>
          <a:p>
            <a:pPr algn="just"/>
            <a:r>
              <a:rPr lang="ru-RU" sz="1300" b="1" dirty="0"/>
              <a:t>Филимонова Е. В.</a:t>
            </a:r>
            <a:r>
              <a:rPr lang="ru-RU" sz="1300" dirty="0"/>
              <a:t> </a:t>
            </a:r>
            <a:r>
              <a:rPr lang="ru-RU" sz="1300" b="1" dirty="0"/>
              <a:t>Информационные технологии в профессиональной деятельности: учебник / Е. В. Филимонова. — Москва: КноРус, 2023. — 482 с. — (Среднее профессиональное образование). </a:t>
            </a:r>
            <a:endParaRPr lang="ru-RU" sz="1300" b="1" dirty="0" smtClean="0"/>
          </a:p>
          <a:p>
            <a:pPr algn="just"/>
            <a:endParaRPr lang="ru-RU" sz="1300" b="1" dirty="0"/>
          </a:p>
          <a:p>
            <a:pPr algn="just"/>
            <a:r>
              <a:rPr lang="ru-RU" sz="13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spTree>
    <p:extLst>
      <p:ext uri="{BB962C8B-B14F-4D97-AF65-F5344CB8AC3E}">
        <p14:creationId xmlns:p14="http://schemas.microsoft.com/office/powerpoint/2010/main" val="11303596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209/1209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71" y="145674"/>
            <a:ext cx="2183681" cy="31693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221874"/>
            <a:ext cx="6480719" cy="3093154"/>
          </a:xfrm>
          <a:prstGeom prst="rect">
            <a:avLst/>
          </a:prstGeom>
        </p:spPr>
        <p:txBody>
          <a:bodyPr wrap="square">
            <a:spAutoFit/>
          </a:bodyPr>
          <a:lstStyle/>
          <a:p>
            <a:pPr algn="just"/>
            <a:r>
              <a:rPr lang="ru-RU" sz="1300" b="1" dirty="0" smtClean="0"/>
              <a:t>Немцова </a:t>
            </a:r>
            <a:r>
              <a:rPr lang="ru-RU" sz="1300" b="1" dirty="0"/>
              <a:t>Т.И. Практикум по информатике. Компьютерная графика и web- дизайн : учебное пособие / Т</a:t>
            </a:r>
            <a:r>
              <a:rPr lang="ru-RU" sz="1300" b="1" dirty="0" smtClean="0"/>
              <a:t>. И</a:t>
            </a:r>
            <a:r>
              <a:rPr lang="ru-RU" sz="1300" b="1" dirty="0"/>
              <a:t>. Немцова, Ю</a:t>
            </a:r>
            <a:r>
              <a:rPr lang="ru-RU" sz="1300" b="1" dirty="0" smtClean="0"/>
              <a:t>. В</a:t>
            </a:r>
            <a:r>
              <a:rPr lang="ru-RU" sz="1300" b="1" dirty="0"/>
              <a:t>. Назарова ; под ред. Л</a:t>
            </a:r>
            <a:r>
              <a:rPr lang="ru-RU" sz="1300" b="1" dirty="0" smtClean="0"/>
              <a:t>. Г</a:t>
            </a:r>
            <a:r>
              <a:rPr lang="ru-RU" sz="1300" b="1" dirty="0"/>
              <a:t>. Гагариной. — Москва: ИД «ФОРУМ»: ИНФРА-М, </a:t>
            </a:r>
            <a:r>
              <a:rPr lang="ru-RU" sz="1300" b="1" dirty="0" smtClean="0"/>
              <a:t>2023. </a:t>
            </a:r>
            <a:r>
              <a:rPr lang="ru-RU" sz="1300" b="1" dirty="0"/>
              <a:t>— 288 с. — (Среднее профессиональное образование</a:t>
            </a:r>
            <a:r>
              <a:rPr lang="ru-RU" sz="1300" b="1" dirty="0" smtClean="0"/>
              <a:t>).</a:t>
            </a:r>
          </a:p>
          <a:p>
            <a:pPr algn="just"/>
            <a:endParaRPr lang="ru-RU" sz="1300" dirty="0"/>
          </a:p>
          <a:p>
            <a:pPr algn="just"/>
            <a:r>
              <a:rPr lang="ru-RU" sz="13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pic>
        <p:nvPicPr>
          <p:cNvPr id="4" name="Picture 4" descr="Основы проектной и компьютерной графики. Учебник. Профессиональный модуль: Разработка художественно-конструкторских (дизайнерских) проектов промышленной продукции, предметно-пространственных комплекс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071" y="3501008"/>
            <a:ext cx="2183681" cy="32541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3856" y="3645024"/>
            <a:ext cx="6450631" cy="2693045"/>
          </a:xfrm>
          <a:prstGeom prst="rect">
            <a:avLst/>
          </a:prstGeom>
        </p:spPr>
        <p:txBody>
          <a:bodyPr wrap="square">
            <a:spAutoFit/>
          </a:bodyPr>
          <a:lstStyle/>
          <a:p>
            <a:pPr lvl="0" algn="just"/>
            <a:r>
              <a:rPr lang="ru-RU" sz="1300" b="1" dirty="0"/>
              <a:t>Ёлочкин М. Е. Основы проектной и компьютерной графики : учебник / М. Е. Ёлочкин, О. М. Скиба, Л. Е. Малышева. — Москва : Академия, 2019. — 160 с. — (Среднее профессиональное образование</a:t>
            </a:r>
            <a:r>
              <a:rPr lang="ru-RU" sz="1300" b="1" dirty="0" smtClean="0"/>
              <a:t>).</a:t>
            </a:r>
          </a:p>
          <a:p>
            <a:pPr lvl="0" algn="just"/>
            <a:endParaRPr lang="ru-RU" sz="1300" dirty="0">
              <a:solidFill>
                <a:prstClr val="white"/>
              </a:solidFill>
            </a:endParaRPr>
          </a:p>
          <a:p>
            <a:pPr lvl="0" algn="just"/>
            <a:r>
              <a:rPr lang="ru-RU" sz="1300" dirty="0" smtClean="0">
                <a:solidFill>
                  <a:prstClr val="white"/>
                </a:solidFill>
              </a:rPr>
              <a:t>Рассмотрены </a:t>
            </a:r>
            <a:r>
              <a:rPr lang="ru-RU" sz="1300" dirty="0">
                <a:solidFill>
                  <a:prstClr val="white"/>
                </a:solidFill>
              </a:rPr>
              <a:t>инфокоммуникационные технологии в дизайне по областям их применения с технологической, художественной, экономической и социальной точек зрения, основные графические инструменты и средства выразительности проектной графики, технические приемы по освоению способов передачи проектной информации. Даны практические рекомендации по работе с графическими программами компьютерной графики и анимации. Компьютерная графика показана как одна из основополагающих дисциплин при формировании дизайнера. </a:t>
            </a:r>
          </a:p>
        </p:txBody>
      </p:sp>
    </p:spTree>
    <p:extLst>
      <p:ext uri="{BB962C8B-B14F-4D97-AF65-F5344CB8AC3E}">
        <p14:creationId xmlns:p14="http://schemas.microsoft.com/office/powerpoint/2010/main" val="3130906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8988" y="159624"/>
            <a:ext cx="6534472" cy="3293209"/>
          </a:xfrm>
          <a:prstGeom prst="rect">
            <a:avLst/>
          </a:prstGeom>
        </p:spPr>
        <p:txBody>
          <a:bodyPr wrap="square">
            <a:spAutoFit/>
          </a:bodyPr>
          <a:lstStyle/>
          <a:p>
            <a:pPr algn="just"/>
            <a:r>
              <a:rPr lang="ru-RU" sz="1300" b="1" dirty="0"/>
              <a:t>Сергеев Е. Ю.  Технология производства печатных и электронных средств информации : учебное пособие для СПО / Е. Ю. Сергеев. — Москва : Издательство Юрайт, </a:t>
            </a:r>
            <a:r>
              <a:rPr lang="ru-RU" sz="1300" b="1" dirty="0" smtClean="0"/>
              <a:t>2023. </a:t>
            </a:r>
            <a:r>
              <a:rPr lang="ru-RU" sz="1300" b="1" dirty="0"/>
              <a:t>— 227 с. </a:t>
            </a:r>
            <a:endParaRPr lang="ru-RU" sz="1300" b="1" dirty="0" smtClean="0"/>
          </a:p>
          <a:p>
            <a:pPr algn="just"/>
            <a:endParaRPr lang="ru-RU" sz="1300" b="1" dirty="0"/>
          </a:p>
          <a:p>
            <a:pPr algn="just"/>
            <a:r>
              <a:rPr lang="ru-RU" sz="13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a:p>
            <a:pPr algn="just"/>
            <a:endParaRPr lang="ru-RU" sz="1300" b="1" dirty="0"/>
          </a:p>
        </p:txBody>
      </p:sp>
      <p:pic>
        <p:nvPicPr>
          <p:cNvPr id="3" name="Picture 2" descr="Облож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669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6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556792"/>
            <a:ext cx="8352928" cy="3170099"/>
          </a:xfrm>
          <a:prstGeom prst="rect">
            <a:avLst/>
          </a:prstGeom>
        </p:spPr>
        <p:txBody>
          <a:bodyPr wrap="square">
            <a:spAutoFit/>
          </a:bodyPr>
          <a:lstStyle/>
          <a:p>
            <a:pPr algn="ctr"/>
            <a:r>
              <a:rPr lang="ru-RU" sz="4000" b="1" dirty="0"/>
              <a:t>ПМ.04 </a:t>
            </a:r>
            <a:endParaRPr lang="ru-RU" sz="4000" b="1" dirty="0" smtClean="0"/>
          </a:p>
          <a:p>
            <a:pPr algn="ctr"/>
            <a:r>
              <a:rPr lang="ru-RU" sz="4000" b="1" dirty="0" smtClean="0"/>
              <a:t>ОРГАНИЗАЦИЯ </a:t>
            </a:r>
            <a:r>
              <a:rPr lang="ru-RU" sz="4000" b="1" dirty="0"/>
              <a:t>ЛИЧНОГО ПРОФЕССИОНАЛЬНОГО РАЗВИТИЯ И ОБУЧЕНИЯ </a:t>
            </a:r>
            <a:endParaRPr lang="ru-RU" sz="4000" b="1" dirty="0" smtClean="0"/>
          </a:p>
          <a:p>
            <a:pPr algn="ctr"/>
            <a:r>
              <a:rPr lang="ru-RU" sz="4000" b="1" dirty="0" smtClean="0"/>
              <a:t>НА </a:t>
            </a:r>
            <a:r>
              <a:rPr lang="ru-RU" sz="4000" b="1" dirty="0"/>
              <a:t>РАБОЧЕМ МЕСТЕ</a:t>
            </a:r>
            <a:endParaRPr lang="ru-RU" sz="4000" dirty="0"/>
          </a:p>
        </p:txBody>
      </p:sp>
    </p:spTree>
    <p:extLst>
      <p:ext uri="{BB962C8B-B14F-4D97-AF65-F5344CB8AC3E}">
        <p14:creationId xmlns:p14="http://schemas.microsoft.com/office/powerpoint/2010/main" val="19976993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7752" y="318280"/>
            <a:ext cx="6526736" cy="2492990"/>
          </a:xfrm>
          <a:prstGeom prst="rect">
            <a:avLst/>
          </a:prstGeom>
        </p:spPr>
        <p:txBody>
          <a:bodyPr wrap="square">
            <a:spAutoFit/>
          </a:bodyPr>
          <a:lstStyle/>
          <a:p>
            <a:pPr algn="just"/>
            <a:r>
              <a:rPr lang="ru-RU" sz="1300" b="1" dirty="0"/>
              <a:t>Иванов, А. В. Основы печатного дела : учебное пособие / А. В. Иванов, Ю. Н. Самарин, В. И. Солонец ; под. ред. А. В. Иванов. — Санкт-Петербург : Издательско-полиграфическая ассоциация высших учебных заведений, 2019. — 206 с. </a:t>
            </a:r>
            <a:endParaRPr lang="ru-RU" sz="1300" b="1" dirty="0" smtClean="0"/>
          </a:p>
          <a:p>
            <a:pPr algn="just"/>
            <a:endParaRPr lang="ru-RU" sz="1300" b="1" dirty="0"/>
          </a:p>
          <a:p>
            <a:pPr algn="just"/>
            <a:r>
              <a:rPr lang="ru-RU" sz="1300" dirty="0"/>
              <a:t>В учебном пособии изложены основные сведения о технологических процессах производства печатной продукции. Приведены сведения о конструкции и характеристиках печатной продукции, технологических операциях допечатного, печатного и послепечатного процессов; материалах, используемых при изготовлении печатных изданий, о полиграфическом оборудовании и средствах управления производством. </a:t>
            </a:r>
          </a:p>
          <a:p>
            <a:pPr algn="just"/>
            <a:endParaRPr lang="ru-RU" sz="13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8728"/>
            <a:ext cx="2160240" cy="316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37752" y="3933056"/>
            <a:ext cx="6526735" cy="2092881"/>
          </a:xfrm>
          <a:prstGeom prst="rect">
            <a:avLst/>
          </a:prstGeom>
        </p:spPr>
        <p:txBody>
          <a:bodyPr wrap="square">
            <a:spAutoFit/>
          </a:bodyPr>
          <a:lstStyle/>
          <a:p>
            <a:pPr algn="just"/>
            <a:r>
              <a:rPr lang="ru-RU" sz="1300" b="1" dirty="0"/>
              <a:t>Виханский О. С. Менеджмент : учебник / О. С. Виханский, А. И. Наумов. — 6-e изд., перераб. и доп. — Москва : Магистр: НИЦ ИНФРА-М, 2022. —288 с. — (Среднее профессиональное образование</a:t>
            </a:r>
            <a:r>
              <a:rPr lang="ru-RU" sz="1300" b="1" dirty="0" smtClean="0"/>
              <a:t>).</a:t>
            </a:r>
          </a:p>
          <a:p>
            <a:pPr algn="just"/>
            <a:endParaRPr lang="ru-RU" sz="1300" b="1" dirty="0"/>
          </a:p>
          <a:p>
            <a:pPr algn="just"/>
            <a:r>
              <a:rPr lang="ru-RU" sz="1300" dirty="0"/>
              <a:t>В учебнике освещается широкий круг вопросов менеджмента в деловой организации, функционирующей </a:t>
            </a:r>
            <a:r>
              <a:rPr lang="ru-RU" sz="1300" dirty="0" smtClean="0"/>
              <a:t>в конкурентной </a:t>
            </a:r>
            <a:r>
              <a:rPr lang="ru-RU" sz="1300" dirty="0"/>
              <a:t>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a:t>
            </a:r>
          </a:p>
        </p:txBody>
      </p:sp>
    </p:spTree>
    <p:extLst>
      <p:ext uri="{BB962C8B-B14F-4D97-AF65-F5344CB8AC3E}">
        <p14:creationId xmlns:p14="http://schemas.microsoft.com/office/powerpoint/2010/main" val="34764068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91" y="116632"/>
            <a:ext cx="2113249" cy="316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4768" y="476672"/>
            <a:ext cx="6599720" cy="1692771"/>
          </a:xfrm>
          <a:prstGeom prst="rect">
            <a:avLst/>
          </a:prstGeom>
        </p:spPr>
        <p:txBody>
          <a:bodyPr wrap="square">
            <a:spAutoFit/>
          </a:bodyPr>
          <a:lstStyle/>
          <a:p>
            <a:pPr algn="just"/>
            <a:r>
              <a:rPr lang="ru-RU" sz="1300" b="1" dirty="0"/>
              <a:t>Казначевская Г. Б.</a:t>
            </a:r>
            <a:r>
              <a:rPr lang="ru-RU" sz="1300" dirty="0"/>
              <a:t> </a:t>
            </a:r>
            <a:r>
              <a:rPr lang="ru-RU" sz="1300" b="1" dirty="0"/>
              <a:t>Менеджмент : учебник / Г. Б. Казначевская. — Москва : КноРус, 2023. — 240 с. — (Среднее профессиональное образование). </a:t>
            </a:r>
            <a:endParaRPr lang="ru-RU" sz="1300" b="1" dirty="0" smtClean="0"/>
          </a:p>
          <a:p>
            <a:pPr algn="just"/>
            <a:endParaRPr lang="ru-RU" sz="1300" dirty="0"/>
          </a:p>
          <a:p>
            <a:pPr algn="just"/>
            <a:r>
              <a:rPr lang="ru-RU" sz="13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4" y="3569114"/>
            <a:ext cx="2128696" cy="318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64768" y="3717032"/>
            <a:ext cx="6671727" cy="2893100"/>
          </a:xfrm>
          <a:prstGeom prst="rect">
            <a:avLst/>
          </a:prstGeom>
        </p:spPr>
        <p:txBody>
          <a:bodyPr wrap="square">
            <a:spAutoFit/>
          </a:bodyPr>
          <a:lstStyle/>
          <a:p>
            <a:pPr algn="just"/>
            <a:r>
              <a:rPr lang="ru-RU" sz="1300" b="1" dirty="0"/>
              <a:t>Грибов В. Д.</a:t>
            </a:r>
            <a:r>
              <a:rPr lang="ru-RU" sz="1300" dirty="0"/>
              <a:t>  </a:t>
            </a:r>
            <a:r>
              <a:rPr lang="ru-RU" sz="1300" b="1" dirty="0"/>
              <a:t>Экономика организации (предприятия) : учебник / В. Д. Грибов, В. П. Грузинов, В. А. Кузьменко. — Москва : КноРус, </a:t>
            </a:r>
            <a:r>
              <a:rPr lang="ru-RU" sz="1300" b="1" dirty="0" smtClean="0"/>
              <a:t>2023. </a:t>
            </a:r>
            <a:r>
              <a:rPr lang="ru-RU" sz="1300" b="1" dirty="0"/>
              <a:t>— 407 с. — (Среднее профессиональное образование). </a:t>
            </a:r>
            <a:endParaRPr lang="ru-RU" sz="1300" b="1" dirty="0" smtClean="0"/>
          </a:p>
          <a:p>
            <a:pPr algn="just"/>
            <a:endParaRPr lang="ru-RU" sz="1300" dirty="0"/>
          </a:p>
          <a:p>
            <a:pPr algn="just"/>
            <a:r>
              <a:rPr lang="ru-RU" sz="13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spTree>
    <p:extLst>
      <p:ext uri="{BB962C8B-B14F-4D97-AF65-F5344CB8AC3E}">
        <p14:creationId xmlns:p14="http://schemas.microsoft.com/office/powerpoint/2010/main" val="185232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157794"/>
            <a:ext cx="6624736" cy="2893100"/>
          </a:xfrm>
          <a:prstGeom prst="rect">
            <a:avLst/>
          </a:prstGeom>
        </p:spPr>
        <p:txBody>
          <a:bodyPr wrap="square">
            <a:spAutoFit/>
          </a:bodyPr>
          <a:lstStyle/>
          <a:p>
            <a:pPr algn="just"/>
            <a:r>
              <a:rPr lang="ru-RU" sz="1300" b="1" dirty="0"/>
              <a:t>Косолапова Н. В.</a:t>
            </a:r>
            <a:r>
              <a:rPr lang="ru-RU" sz="1300" dirty="0"/>
              <a:t> </a:t>
            </a:r>
            <a:r>
              <a:rPr lang="ru-RU" sz="1300" b="1" dirty="0"/>
              <a:t>Безопасность жизнедеятельности : учебник / Н</a:t>
            </a:r>
            <a:r>
              <a:rPr lang="ru-RU" sz="1300" b="1" dirty="0" smtClean="0"/>
              <a:t>. В</a:t>
            </a:r>
            <a:r>
              <a:rPr lang="ru-RU" sz="1300" b="1" dirty="0"/>
              <a:t>. Косолапова, Н</a:t>
            </a:r>
            <a:r>
              <a:rPr lang="ru-RU" sz="1300" b="1" dirty="0" smtClean="0"/>
              <a:t>. А</a:t>
            </a:r>
            <a:r>
              <a:rPr lang="ru-RU" sz="1300" b="1" dirty="0"/>
              <a:t>. Прокопенко. — Москва : КНОРУС, </a:t>
            </a:r>
            <a:r>
              <a:rPr lang="ru-RU" sz="1300" b="1" dirty="0" smtClean="0"/>
              <a:t>2023. </a:t>
            </a:r>
            <a:r>
              <a:rPr lang="ru-RU" sz="1300" b="1" dirty="0"/>
              <a:t>— 192 с. — (Среднее профессиональное образование). </a:t>
            </a:r>
            <a:endParaRPr lang="ru-RU" sz="1300" b="1" dirty="0" smtClean="0"/>
          </a:p>
          <a:p>
            <a:pPr algn="just"/>
            <a:endParaRPr lang="ru-RU" sz="1300" dirty="0"/>
          </a:p>
          <a:p>
            <a:pPr algn="just"/>
            <a:r>
              <a:rPr lang="ru-RU" sz="13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8"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8" y="3489439"/>
            <a:ext cx="2191056" cy="322185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339752" y="3618137"/>
            <a:ext cx="6667724" cy="3093154"/>
          </a:xfrm>
          <a:prstGeom prst="rect">
            <a:avLst/>
          </a:prstGeom>
        </p:spPr>
        <p:txBody>
          <a:bodyPr wrap="square">
            <a:spAutoFit/>
          </a:bodyPr>
          <a:lstStyle/>
          <a:p>
            <a:pPr algn="just"/>
            <a:r>
              <a:rPr lang="ru-RU" sz="1300" b="1" dirty="0"/>
              <a:t>Микрюков В. Ю.</a:t>
            </a:r>
            <a:r>
              <a:rPr lang="ru-RU" sz="1300" dirty="0"/>
              <a:t> </a:t>
            </a:r>
            <a:r>
              <a:rPr lang="ru-RU" sz="1300" b="1" dirty="0"/>
              <a:t>Безопасность жизнедеятельности : учебник / В. Ю. Микрюков. — Москва : Кнорус, </a:t>
            </a:r>
            <a:r>
              <a:rPr lang="ru-RU" sz="1300" b="1" dirty="0" smtClean="0"/>
              <a:t>2023. </a:t>
            </a:r>
            <a:r>
              <a:rPr lang="ru-RU" sz="1300" b="1" dirty="0"/>
              <a:t>— </a:t>
            </a:r>
            <a:r>
              <a:rPr lang="ru-RU" sz="1300" b="1" dirty="0" smtClean="0"/>
              <a:t>282</a:t>
            </a:r>
            <a:r>
              <a:rPr lang="ru-RU" sz="1300" b="1" dirty="0"/>
              <a:t> с. — (Среднее профессиональное образование). </a:t>
            </a:r>
            <a:endParaRPr lang="ru-RU" sz="1300" b="1" dirty="0" smtClean="0"/>
          </a:p>
          <a:p>
            <a:pPr algn="just"/>
            <a:endParaRPr lang="ru-RU" sz="1300" dirty="0"/>
          </a:p>
          <a:p>
            <a:pPr algn="just"/>
            <a:r>
              <a:rPr lang="ru-RU" sz="1300" dirty="0"/>
              <a:t>Состоит 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spTree>
    <p:extLst>
      <p:ext uri="{BB962C8B-B14F-4D97-AF65-F5344CB8AC3E}">
        <p14:creationId xmlns:p14="http://schemas.microsoft.com/office/powerpoint/2010/main" val="6234843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29192" cy="364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20672" y="260648"/>
            <a:ext cx="6715804" cy="2893100"/>
          </a:xfrm>
          <a:prstGeom prst="rect">
            <a:avLst/>
          </a:prstGeom>
        </p:spPr>
        <p:txBody>
          <a:bodyPr wrap="square">
            <a:spAutoFit/>
          </a:bodyPr>
          <a:lstStyle/>
          <a:p>
            <a:pPr algn="just"/>
            <a:r>
              <a:rPr lang="ru-RU" sz="1300" b="1" dirty="0"/>
              <a:t>Горленко О. А.</a:t>
            </a:r>
            <a:r>
              <a:rPr lang="ru-RU" sz="1300" i="1" dirty="0"/>
              <a:t> </a:t>
            </a:r>
            <a:r>
              <a:rPr lang="ru-RU" sz="1300" dirty="0"/>
              <a:t> </a:t>
            </a:r>
            <a:r>
              <a:rPr lang="ru-RU" sz="1300" b="1" dirty="0"/>
              <a:t>Управление персоналом : учебник для СПО / О. А. Горленко, Д. В. Ерохин, Т. П. Можаева. — 2-е изд., испр. и доп. — Москва : Издательство Юрайт, 2023. — 217 с. — (Профессиональное образование). </a:t>
            </a:r>
            <a:endParaRPr lang="ru-RU" sz="1300" b="1" dirty="0" smtClean="0"/>
          </a:p>
          <a:p>
            <a:pPr algn="just"/>
            <a:endParaRPr lang="ru-RU" sz="1300" b="1" dirty="0"/>
          </a:p>
          <a:p>
            <a:pPr algn="just"/>
            <a:r>
              <a:rPr lang="ru-RU" sz="1300" dirty="0"/>
              <a:t>Настоящий учебник результат изучения и обобщения исследований известных авторов в области менеджмента человеческих ресурсов, нормативно-методических рекомендаций, а также оптимальных вариантов существующей практики управления персоналом. В учебнике рассматриваются теоретические и практические проблемы управления человеческими ресурсами организации. Подробно описываются методы и технологии, используемые в кадровом менеджменте с целью повышения эффективности управления персоналам. Учебник содержит логически обоснованную структуру, отражающую основные направления подготовки специалистов в области управления персоналом.</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45552"/>
            <a:ext cx="2400612" cy="368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20672" y="3570625"/>
            <a:ext cx="6715804" cy="3093154"/>
          </a:xfrm>
          <a:prstGeom prst="rect">
            <a:avLst/>
          </a:prstGeom>
        </p:spPr>
        <p:txBody>
          <a:bodyPr wrap="square">
            <a:spAutoFit/>
          </a:bodyPr>
          <a:lstStyle/>
          <a:p>
            <a:pPr algn="just"/>
            <a:r>
              <a:rPr lang="ru-RU" sz="1300" b="1" dirty="0"/>
              <a:t>Сергеев А. А.  Бизнес-планирование : учебник и практикум для СПО / А. А. Сергеев. — 5-е изд., испр. и доп. — Москва : Издательство Юрайт, 2023. — 442 с. — (Профессиональное образование). </a:t>
            </a:r>
            <a:endParaRPr lang="ru-RU" sz="1300" b="1" dirty="0" smtClean="0"/>
          </a:p>
          <a:p>
            <a:pPr algn="just"/>
            <a:endParaRPr lang="ru-RU" sz="1300" dirty="0"/>
          </a:p>
          <a:p>
            <a:pPr algn="just"/>
            <a:r>
              <a:rPr lang="ru-RU" sz="1300" dirty="0"/>
              <a:t>Структура курса приближена к структуре инвестиционного бизнес-плана — это восемь тем, соответствующих частям бизнес-плана. Каждая тема содержит методы и конкретные рекомендации по составлению бизнес-плана. Приводятся формы и таблицы, используемые в процессе планирования бизнеса от начальной стадии — возникновения идеи — до получения результативных показателей деятельности предприятия и их оценки. Особое внимание уделяется инвестиционному бизнес-плану. Рассмотрены такие сложные проблемы, как оценка конкурентоспособности продукции, расчет наиболее распространенных видов рисков и др. В заключительной теме курса приведен пример составления бизнес-плана с пояснениями и расчетами. </a:t>
            </a:r>
          </a:p>
        </p:txBody>
      </p:sp>
    </p:spTree>
    <p:extLst>
      <p:ext uri="{BB962C8B-B14F-4D97-AF65-F5344CB8AC3E}">
        <p14:creationId xmlns:p14="http://schemas.microsoft.com/office/powerpoint/2010/main" val="3615058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9084" y="159624"/>
            <a:ext cx="6417412" cy="3493264"/>
          </a:xfrm>
          <a:prstGeom prst="rect">
            <a:avLst/>
          </a:prstGeom>
        </p:spPr>
        <p:txBody>
          <a:bodyPr wrap="square">
            <a:spAutoFit/>
          </a:bodyPr>
          <a:lstStyle/>
          <a:p>
            <a:pPr algn="just"/>
            <a:r>
              <a:rPr lang="ru-RU" sz="1300" b="1" dirty="0"/>
              <a:t>Сергеев Е. Ю.  Технология производства печатных и электронных средств информации : учебное пособие для СПО / Е. Ю. Сергеев. — Москва : Издательство Юрайт, </a:t>
            </a:r>
            <a:r>
              <a:rPr lang="ru-RU" sz="1300" b="1" dirty="0" smtClean="0"/>
              <a:t>2023. </a:t>
            </a:r>
            <a:r>
              <a:rPr lang="ru-RU" sz="1300" b="1" dirty="0"/>
              <a:t>— 227 с. </a:t>
            </a:r>
            <a:endParaRPr lang="ru-RU" sz="1300" b="1" dirty="0" smtClean="0"/>
          </a:p>
          <a:p>
            <a:pPr algn="just"/>
            <a:endParaRPr lang="ru-RU" sz="1300" b="1" dirty="0"/>
          </a:p>
          <a:p>
            <a:pPr algn="just"/>
            <a:r>
              <a:rPr lang="ru-RU" sz="1300" dirty="0"/>
              <a:t>Материалы, предложенные в настоящем учебном пособии, соответствуют программе подготовки по направлению «Издательское дело» и предусматривают комплексную систему знаний, которая взаимосвязана с другими общеобразовательными и профессиональными дисциплинами. Будущие специалисты научатся профессионально осуществлять художественно-техническое редактирование изданий, использовать печатные и электронные средства информации, выбирать оптимальные технологические процессы производства, управлять производственным подразделением. Учащиеся самостоятельно прорабатывают материал, предложенный в издании, а для его закрепления выполняют практические и самостоятельные работы.</a:t>
            </a:r>
          </a:p>
          <a:p>
            <a:pPr algn="just"/>
            <a:endParaRPr lang="ru-RU" sz="1300" b="1" dirty="0"/>
          </a:p>
        </p:txBody>
      </p:sp>
      <p:pic>
        <p:nvPicPr>
          <p:cNvPr id="3" name="Picture 2" descr="Облож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73886" cy="36187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19084" y="3932182"/>
            <a:ext cx="6282428" cy="1292662"/>
          </a:xfrm>
          <a:prstGeom prst="rect">
            <a:avLst/>
          </a:prstGeom>
        </p:spPr>
        <p:txBody>
          <a:bodyPr wrap="square">
            <a:spAutoFit/>
          </a:bodyPr>
          <a:lstStyle/>
          <a:p>
            <a:pPr algn="just"/>
            <a:r>
              <a:rPr lang="ru-RU" sz="1300" b="1" dirty="0"/>
              <a:t>Ткаченко О. Н. Дизайн и рекламные технологии : учебное пособие / О. Н. Ткаченко; под ред. Л. М. Дмитриевой. — Москва : Магистр : НИЦ ИНФРА-М, 2021. — 176 с. </a:t>
            </a:r>
            <a:endParaRPr lang="ru-RU" sz="1300" b="1" dirty="0" smtClean="0"/>
          </a:p>
          <a:p>
            <a:pPr algn="just"/>
            <a:endParaRPr lang="ru-RU" sz="1300" b="1" dirty="0" smtClean="0"/>
          </a:p>
          <a:p>
            <a:pPr algn="just"/>
            <a:r>
              <a:rPr lang="ru-RU" sz="1300" dirty="0"/>
              <a:t>Учебное пособие предназначено для изучения теоретических основ рекламной </a:t>
            </a:r>
            <a:r>
              <a:rPr lang="ru-RU" sz="1300" dirty="0" smtClean="0"/>
              <a:t>деятельности</a:t>
            </a:r>
            <a:r>
              <a:rPr lang="ru-RU" sz="1300" dirty="0"/>
              <a:t>.</a:t>
            </a:r>
            <a:r>
              <a:rPr lang="ru-RU" sz="1300" dirty="0" smtClean="0"/>
              <a:t> </a:t>
            </a:r>
            <a:endParaRPr lang="ru-RU" sz="13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36" y="3473371"/>
            <a:ext cx="2288271" cy="326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7950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72" y="-171400"/>
            <a:ext cx="254929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01427" y="476672"/>
            <a:ext cx="6795010" cy="1492716"/>
          </a:xfrm>
          <a:prstGeom prst="rect">
            <a:avLst/>
          </a:prstGeom>
        </p:spPr>
        <p:txBody>
          <a:bodyPr wrap="square">
            <a:spAutoFit/>
          </a:bodyPr>
          <a:lstStyle/>
          <a:p>
            <a:pPr algn="just"/>
            <a:r>
              <a:rPr lang="ru-RU" sz="1300" b="1" dirty="0"/>
              <a:t>Самарин Ю. Н.</a:t>
            </a:r>
            <a:r>
              <a:rPr lang="ru-RU" sz="1300" dirty="0"/>
              <a:t>  </a:t>
            </a:r>
            <a:r>
              <a:rPr lang="ru-RU" sz="1300" b="1" dirty="0"/>
              <a:t>Полиграфическое производство : учебник для СПО / Ю. Н. Самарин. — 2-е изд., испр. и доп. — Москва : Издательство Юрайт, </a:t>
            </a:r>
            <a:r>
              <a:rPr lang="ru-RU" sz="1300" b="1" dirty="0" smtClean="0"/>
              <a:t>2023. </a:t>
            </a:r>
            <a:r>
              <a:rPr lang="ru-RU" sz="1300" b="1" dirty="0"/>
              <a:t>— 503 с. — (Профессиональное образование). </a:t>
            </a:r>
            <a:endParaRPr lang="ru-RU" sz="1300" b="1" dirty="0" smtClean="0"/>
          </a:p>
          <a:p>
            <a:pPr algn="just"/>
            <a:endParaRPr lang="ru-RU" sz="1300" dirty="0"/>
          </a:p>
          <a:p>
            <a:pPr algn="just"/>
            <a:r>
              <a:rPr lang="ru-RU" sz="1300" dirty="0"/>
              <a:t>В учебном пособии изложены основные сведения о технологических операциях печатного процесса и оборудовании, используемом на данном этапе производства печатной продукции. </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72" y="3284984"/>
            <a:ext cx="2405275" cy="359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01427" y="3789040"/>
            <a:ext cx="6795010" cy="2492990"/>
          </a:xfrm>
          <a:prstGeom prst="rect">
            <a:avLst/>
          </a:prstGeom>
        </p:spPr>
        <p:txBody>
          <a:bodyPr wrap="square">
            <a:spAutoFit/>
          </a:bodyPr>
          <a:lstStyle/>
          <a:p>
            <a:pPr algn="just"/>
            <a:r>
              <a:rPr lang="ru-RU" sz="1300" b="1" dirty="0"/>
              <a:t>Алексина Т. А. Деловая этика : учебник для СПО / Т. А. Алексина. — Москва : Юрайт, 2023. — 384 с. — (Профессиональное образование). </a:t>
            </a:r>
            <a:endParaRPr lang="ru-RU" sz="1300" b="1" dirty="0" smtClean="0"/>
          </a:p>
          <a:p>
            <a:pPr algn="just"/>
            <a:endParaRPr lang="ru-RU" sz="1300" dirty="0"/>
          </a:p>
          <a:p>
            <a:pPr algn="just"/>
            <a:r>
              <a:rPr lang="ru-RU" sz="1300" dirty="0"/>
              <a:t>Основная задача курса «Деловая этика» — формирование у специалистов навыков, необходимых для вхождения в цивилизованное мировое сообщество, профессиональных и личностных качеств, необходимых для жизни и профессиональной деятельности. В учебнике деловая этика рассмотрена в широком контексте индивидуальной, социальной и организационной этики. Показана роль нравственных ценностей в современной экономике, предпринимательстве и менеджменте. В издании представлены контрольные вопросы, которые помогут студентам проверить качество изученного материала, тесты, а также рекомендуемая литература.</a:t>
            </a:r>
          </a:p>
        </p:txBody>
      </p:sp>
    </p:spTree>
    <p:extLst>
      <p:ext uri="{BB962C8B-B14F-4D97-AF65-F5344CB8AC3E}">
        <p14:creationId xmlns:p14="http://schemas.microsoft.com/office/powerpoint/2010/main" val="13008456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8282" y="116632"/>
            <a:ext cx="6748214" cy="3093154"/>
          </a:xfrm>
          <a:prstGeom prst="rect">
            <a:avLst/>
          </a:prstGeom>
        </p:spPr>
        <p:txBody>
          <a:bodyPr wrap="square">
            <a:spAutoFit/>
          </a:bodyPr>
          <a:lstStyle/>
          <a:p>
            <a:pPr algn="just"/>
            <a:r>
              <a:rPr lang="ru-RU" sz="1300" b="1" dirty="0"/>
              <a:t>Скибицкая И. Ю.</a:t>
            </a:r>
            <a:r>
              <a:rPr lang="ru-RU" sz="1300" dirty="0"/>
              <a:t>  </a:t>
            </a:r>
            <a:r>
              <a:rPr lang="ru-RU" sz="1300" b="1" dirty="0"/>
              <a:t>Деловое общение : учебник и практикум для СПО / И. Ю. Скибицкая, Э. Г. Скибицкий. — Москва : Издательство Юрайт, 2023. — 239 с. — (Профессиональное образование). </a:t>
            </a:r>
            <a:endParaRPr lang="ru-RU" sz="1300" b="1" dirty="0" smtClean="0"/>
          </a:p>
          <a:p>
            <a:pPr algn="just"/>
            <a:endParaRPr lang="ru-RU" sz="1300" dirty="0"/>
          </a:p>
          <a:p>
            <a:pPr algn="just"/>
            <a:r>
              <a:rPr lang="ru-RU" sz="1300" dirty="0"/>
              <a:t>Деловое общение в современном мире — один из надежных инструментов совместного поиска оптимального решения различных задач. Культура делового общения всегда была предметом особого внимания. Для того чтобы добиться успеха, необходимо, прежде всего, научиться общаться. В данном учебнике приводится системный анализ человеческого общения: сущность, цели, функции и средства. Автор рассматривает основы культуры делового общения и ее развития, а также технологии по предупреждению конфликта и выходу из конфликтных ситуаций. Книга позволит студентам сформировать целостное представление о проблеме развития культуры делового общения, научит их адекватно оценивать жизненные ситуации и находить их разрешение.</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9254"/>
            <a:ext cx="2250946" cy="35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8282" y="3789040"/>
            <a:ext cx="6748214" cy="2292935"/>
          </a:xfrm>
          <a:prstGeom prst="rect">
            <a:avLst/>
          </a:prstGeom>
        </p:spPr>
        <p:txBody>
          <a:bodyPr wrap="square">
            <a:spAutoFit/>
          </a:bodyPr>
          <a:lstStyle/>
          <a:p>
            <a:pPr algn="just"/>
            <a:r>
              <a:rPr lang="ru-RU" sz="1300" b="1" dirty="0"/>
              <a:t>Чернышова Л. И.  Психология общения: этика, культура и этикет делового общения : учебное пособие для СПО / Л. И. Чернышова. — Москва : Издательство Юрайт, 2023. — 161 с. — (Профессиональное образование). </a:t>
            </a:r>
            <a:endParaRPr lang="ru-RU" sz="1300" b="1" dirty="0" smtClean="0"/>
          </a:p>
          <a:p>
            <a:pPr algn="just"/>
            <a:endParaRPr lang="ru-RU" sz="1300" b="1" dirty="0"/>
          </a:p>
          <a:p>
            <a:pPr algn="just"/>
            <a:r>
              <a:rPr lang="ru-RU" sz="1300" dirty="0"/>
              <a:t>В учебном пособии подробно рассматриваются этика и культура делового общения и деловых отношений, этические нормы деловой коммуникации, этические аспекты деловых бесед, деловых совещаний, деловых переговоров и публичной речи, этикет делового человека. Изложение теоретического материала сопровождается практикумом, в котором представлены описания конкретных ситуаций из деловой практики. В конце пособия представлен глоссарий важнейших терминов и понятий.</a:t>
            </a:r>
          </a:p>
        </p:txBody>
      </p:sp>
    </p:spTree>
    <p:extLst>
      <p:ext uri="{BB962C8B-B14F-4D97-AF65-F5344CB8AC3E}">
        <p14:creationId xmlns:p14="http://schemas.microsoft.com/office/powerpoint/2010/main" val="9936452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97885"/>
            <a:ext cx="6552728" cy="2292935"/>
          </a:xfrm>
          <a:prstGeom prst="rect">
            <a:avLst/>
          </a:prstGeom>
        </p:spPr>
        <p:txBody>
          <a:bodyPr wrap="square">
            <a:spAutoFit/>
          </a:bodyPr>
          <a:lstStyle/>
          <a:p>
            <a:pPr algn="just"/>
            <a:r>
              <a:rPr lang="ru-RU" sz="1300" b="1" dirty="0"/>
              <a:t>Ефимова Н. С.</a:t>
            </a:r>
            <a:r>
              <a:rPr lang="ru-RU" sz="1300" dirty="0"/>
              <a:t> </a:t>
            </a:r>
            <a:r>
              <a:rPr lang="ru-RU" sz="1300" b="1" dirty="0"/>
              <a:t>Психология общения. Практикум по психологии : учебное пособие / Н. С. Ефимова. — Москва : ИД «ФОРУМ» : ИНФРА-М, 2021. — 192 с. — (Среднее профессиональное образование). </a:t>
            </a:r>
            <a:endParaRPr lang="ru-RU" sz="1300" b="1" dirty="0" smtClean="0"/>
          </a:p>
          <a:p>
            <a:pPr algn="just"/>
            <a:endParaRPr lang="ru-RU" sz="1300" dirty="0"/>
          </a:p>
          <a:p>
            <a:pPr algn="just"/>
            <a:r>
              <a:rPr lang="ru-RU" sz="1300" dirty="0"/>
              <a:t>Цель курса «Психология общения» — актуализировать навыки общения, получить возможность осмысленно подходить к оценке поступков и действий как своих, так и других людей, подготовить себя к профессиональной деятельности, овладеть тонкостями педагогического общения. Практикум в краткой форме содержит теоретические основы и практические упражнения, направленные на познание себя, индивидуальных особенностей своей личности.</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4" y="3133709"/>
            <a:ext cx="2619341" cy="361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933056"/>
            <a:ext cx="6552728" cy="2092881"/>
          </a:xfrm>
          <a:prstGeom prst="rect">
            <a:avLst/>
          </a:prstGeom>
        </p:spPr>
        <p:txBody>
          <a:bodyPr wrap="square">
            <a:spAutoFit/>
          </a:bodyPr>
          <a:lstStyle/>
          <a:p>
            <a:pPr algn="just"/>
            <a:r>
              <a:rPr lang="ru-RU" sz="1300" b="1" dirty="0"/>
              <a:t>Охременко И. В</a:t>
            </a:r>
            <a:r>
              <a:rPr lang="ru-RU" sz="1300" dirty="0"/>
              <a:t>. </a:t>
            </a:r>
            <a:r>
              <a:rPr lang="ru-RU" sz="1300" b="1" dirty="0"/>
              <a:t>Конфликтология : учебное пособие для СПО / И. В. Охременко. — 2-е изд., перераб. и доп. — Москва : Издательство Юрайт, 2023. — 156 с. — (Профессиональное образование). </a:t>
            </a:r>
            <a:endParaRPr lang="ru-RU" sz="1300" b="1" dirty="0" smtClean="0"/>
          </a:p>
          <a:p>
            <a:pPr algn="just"/>
            <a:endParaRPr lang="ru-RU" sz="1300" dirty="0"/>
          </a:p>
          <a:p>
            <a:pPr algn="just"/>
            <a:r>
              <a:rPr lang="ru-RU" sz="1300" dirty="0"/>
              <a:t>Конфликты, переживаемые человеком, являются важнейшим источником его развития, определяют конструктивный или деструктивный жизненный путь. Такую же колоссальную роль они играют и в социальной жизни человека, от отношений двоих до межгосударственных отношений. Тем не менее у большинства людей не сформированы эффективные механизмы работы с конфликтами.</a:t>
            </a:r>
          </a:p>
        </p:txBody>
      </p:sp>
      <p:pic>
        <p:nvPicPr>
          <p:cNvPr id="2050" name="Picture 2" descr="https://znanium.com/cover/2085/20850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2859"/>
            <a:ext cx="2088231"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112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Психология общ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88641"/>
            <a:ext cx="2151854" cy="30596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6" y="260647"/>
            <a:ext cx="6480720" cy="2893100"/>
          </a:xfrm>
          <a:prstGeom prst="rect">
            <a:avLst/>
          </a:prstGeom>
        </p:spPr>
        <p:txBody>
          <a:bodyPr wrap="square">
            <a:spAutoFit/>
          </a:bodyPr>
          <a:lstStyle/>
          <a:p>
            <a:pPr algn="just"/>
            <a:r>
              <a:rPr lang="ru-RU" sz="1300" b="1" dirty="0"/>
              <a:t>Аминов И. И.</a:t>
            </a:r>
            <a:r>
              <a:rPr lang="ru-RU" sz="1300" dirty="0"/>
              <a:t> </a:t>
            </a:r>
            <a:r>
              <a:rPr lang="ru-RU" sz="1300" b="1" dirty="0"/>
              <a:t>Психология общения : учебник / И. И. Аминов. — Москва : КноРус, 2022. — 256 с. — (Среднее профессиональное образование). </a:t>
            </a:r>
            <a:endParaRPr lang="ru-RU" sz="1300" b="1" dirty="0" smtClean="0"/>
          </a:p>
          <a:p>
            <a:pPr algn="just"/>
            <a:endParaRPr lang="ru-RU" sz="1300" dirty="0" smtClean="0"/>
          </a:p>
          <a:p>
            <a:pPr algn="just"/>
            <a:r>
              <a:rPr lang="ru-RU" sz="1300" dirty="0"/>
              <a:t>В доступной форме освещаются психологические закономерности общения. Особое внимание уделяется проблеме повышения психологической культуры общения, его психотехническим приемам, позволяющим в рамках коммуникативной деятельности получать гарантированно положительный, личностно значимый результат. Цель издания — восполнение ряда пробелов, появившихся в результате интенсивно меняющихся социально-экономических и политических условий жизни, изменений в структуре и функциях многих профессий, смещения акцентов в сторону практико-ориентированного и интерактивного обучения будущих специалистов системы «человек — человек», их многосторонней психотехнической оснащенности.</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151855" cy="311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3730034"/>
            <a:ext cx="6480720" cy="2893100"/>
          </a:xfrm>
          <a:prstGeom prst="rect">
            <a:avLst/>
          </a:prstGeom>
        </p:spPr>
        <p:txBody>
          <a:bodyPr wrap="square">
            <a:spAutoFit/>
          </a:bodyPr>
          <a:lstStyle/>
          <a:p>
            <a:pPr algn="just"/>
            <a:r>
              <a:rPr lang="ru-RU" sz="1300" b="1" dirty="0"/>
              <a:t>Борисов В. К.</a:t>
            </a:r>
            <a:r>
              <a:rPr lang="ru-RU" sz="1300" dirty="0"/>
              <a:t> </a:t>
            </a:r>
            <a:r>
              <a:rPr lang="ru-RU" sz="1300" b="1" dirty="0"/>
              <a:t>Этика деловых отношений : учебник / В. К. Борисов, Е. М. Панина, М. И. Панов и др. — Москва : ИД ФОРУМ : НИЦ ИНФРА-М, 2020. — 176 с. — (Среднее профессиональное образование). </a:t>
            </a:r>
            <a:endParaRPr lang="ru-RU" sz="1300" b="1" dirty="0" smtClean="0"/>
          </a:p>
          <a:p>
            <a:pPr algn="just"/>
            <a:endParaRPr lang="ru-RU" sz="1300" dirty="0"/>
          </a:p>
          <a:p>
            <a:pPr algn="just"/>
            <a:r>
              <a:rPr lang="ru-RU" sz="1300" dirty="0"/>
              <a:t>В учебнике рассматриваются основные принципы морали как регуляторы человеческих отношений; ступени и факторы формирования нравственного поведения личности; особенности деловых отношений с коллегами, подчиненными, руководством; этические аспекты ведения переговоров; этика современных коммуникаций; правила поведения и имидж делового человека; этические проблемы, встающие перед менеджером в процессе выполнения им его функциональных обязанностей. Учебник содержит контрольные вопросы и вопросы для обсуждения, позволяющие более эффективно использовать его в учебном процессе. </a:t>
            </a:r>
          </a:p>
        </p:txBody>
      </p:sp>
    </p:spTree>
    <p:extLst>
      <p:ext uri="{BB962C8B-B14F-4D97-AF65-F5344CB8AC3E}">
        <p14:creationId xmlns:p14="http://schemas.microsoft.com/office/powerpoint/2010/main" val="2034271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846</TotalTime>
  <Words>11991</Words>
  <Application>Microsoft Office PowerPoint</Application>
  <PresentationFormat>Экран (4:3)</PresentationFormat>
  <Paragraphs>498</Paragraphs>
  <Slides>95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95</vt:i4>
      </vt:variant>
    </vt:vector>
  </HeadingPairs>
  <TitlesOfParts>
    <vt:vector size="96"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59</cp:revision>
  <dcterms:created xsi:type="dcterms:W3CDTF">2022-11-26T08:34:02Z</dcterms:created>
  <dcterms:modified xsi:type="dcterms:W3CDTF">2023-10-16T06:19:12Z</dcterms:modified>
</cp:coreProperties>
</file>